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9" r:id="rId2"/>
    <p:sldId id="272" r:id="rId3"/>
    <p:sldId id="271" r:id="rId4"/>
    <p:sldId id="270" r:id="rId5"/>
    <p:sldId id="269" r:id="rId6"/>
    <p:sldId id="266" r:id="rId7"/>
    <p:sldId id="268" r:id="rId8"/>
    <p:sldId id="267" r:id="rId9"/>
    <p:sldId id="265" r:id="rId10"/>
    <p:sldId id="264" r:id="rId11"/>
    <p:sldId id="263" r:id="rId12"/>
    <p:sldId id="262" r:id="rId13"/>
    <p:sldId id="261" r:id="rId14"/>
    <p:sldId id="260" r:id="rId15"/>
    <p:sldId id="257" r:id="rId16"/>
    <p:sldId id="280" r:id="rId17"/>
    <p:sldId id="281" r:id="rId18"/>
    <p:sldId id="279" r:id="rId19"/>
    <p:sldId id="278" r:id="rId20"/>
    <p:sldId id="276" r:id="rId21"/>
    <p:sldId id="277" r:id="rId22"/>
    <p:sldId id="273" r:id="rId23"/>
    <p:sldId id="275" r:id="rId24"/>
    <p:sldId id="274" r:id="rId25"/>
    <p:sldId id="282" r:id="rId26"/>
    <p:sldId id="283" r:id="rId27"/>
    <p:sldId id="284" r:id="rId28"/>
    <p:sldId id="285"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6" d="100"/>
          <a:sy n="76" d="100"/>
        </p:scale>
        <p:origin x="-99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06/09/1441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06/09/1441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06/09/1441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06/09/1441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06/09/1441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06/09/1441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06/09/1441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06/09/1441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06/09/1441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06/09/1441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06/09/1441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06/09/1441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412776"/>
            <a:ext cx="8229600" cy="1143000"/>
          </a:xfrm>
        </p:spPr>
        <p:txBody>
          <a:bodyPr/>
          <a:lstStyle/>
          <a:p>
            <a:pPr algn="ctr"/>
            <a:r>
              <a:rPr lang="ar-IQ" dirty="0" smtClean="0">
                <a:solidFill>
                  <a:schemeClr val="tx1"/>
                </a:solidFill>
              </a:rPr>
              <a:t>الدكتور عزيز مهدي </a:t>
            </a:r>
            <a:endParaRPr lang="ar-IQ" dirty="0">
              <a:solidFill>
                <a:schemeClr val="tx1"/>
              </a:solidFill>
            </a:endParaRPr>
          </a:p>
        </p:txBody>
      </p:sp>
      <p:sp>
        <p:nvSpPr>
          <p:cNvPr id="3" name="عنصر نائب للمحتوى 2"/>
          <p:cNvSpPr>
            <a:spLocks noGrp="1"/>
          </p:cNvSpPr>
          <p:nvPr>
            <p:ph idx="1"/>
          </p:nvPr>
        </p:nvSpPr>
        <p:spPr>
          <a:xfrm>
            <a:off x="457200" y="3068960"/>
            <a:ext cx="8229600" cy="3255640"/>
          </a:xfrm>
        </p:spPr>
        <p:txBody>
          <a:bodyPr/>
          <a:lstStyle/>
          <a:p>
            <a:pPr marL="0" indent="0" algn="ctr">
              <a:buNone/>
            </a:pPr>
            <a:r>
              <a:rPr lang="ar-IQ" dirty="0" smtClean="0"/>
              <a:t>المحاضرة السادسة </a:t>
            </a:r>
          </a:p>
          <a:p>
            <a:pPr marL="0" indent="0" algn="ctr">
              <a:buNone/>
            </a:pPr>
            <a:r>
              <a:rPr lang="ar-IQ" dirty="0" smtClean="0"/>
              <a:t>تربية نبات </a:t>
            </a:r>
            <a:endParaRPr lang="ar-IQ" dirty="0"/>
          </a:p>
        </p:txBody>
      </p:sp>
    </p:spTree>
    <p:extLst>
      <p:ext uri="{BB962C8B-B14F-4D97-AF65-F5344CB8AC3E}">
        <p14:creationId xmlns:p14="http://schemas.microsoft.com/office/powerpoint/2010/main" val="4058177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marL="228600" algn="just">
              <a:lnSpc>
                <a:spcPct val="115000"/>
              </a:lnSpc>
              <a:spcAft>
                <a:spcPts val="1000"/>
              </a:spcAft>
            </a:pPr>
            <a:r>
              <a:rPr lang="ar-IQ" sz="2800" dirty="0">
                <a:latin typeface="Calibri"/>
                <a:ea typeface="Times New Roman"/>
                <a:cs typeface="Arial"/>
              </a:rPr>
              <a:t>ج - القدرة على تمثيل او تصنيع التركيب المثالي من المركبات الضرورية :</a:t>
            </a:r>
            <a:endParaRPr lang="en-US" sz="2000" dirty="0">
              <a:latin typeface="Calibri"/>
              <a:ea typeface="Times New Roman"/>
              <a:cs typeface="Arial"/>
            </a:endParaRPr>
          </a:p>
          <a:p>
            <a:pPr marL="228600" algn="just">
              <a:lnSpc>
                <a:spcPct val="115000"/>
              </a:lnSpc>
              <a:spcAft>
                <a:spcPts val="1000"/>
              </a:spcAft>
            </a:pPr>
            <a:r>
              <a:rPr lang="ar-IQ" sz="2800" dirty="0" smtClean="0">
                <a:latin typeface="Calibri"/>
                <a:ea typeface="Times New Roman"/>
                <a:cs typeface="Arial"/>
              </a:rPr>
              <a:t>و </a:t>
            </a:r>
            <a:r>
              <a:rPr lang="ar-IQ" sz="2800" dirty="0">
                <a:latin typeface="Calibri"/>
                <a:ea typeface="Times New Roman"/>
                <a:cs typeface="Arial"/>
              </a:rPr>
              <a:t>بحسب هذا التفسير فان احد التركيبين الوراثيين الاصيلين و ليكن </a:t>
            </a:r>
            <a:r>
              <a:rPr lang="en-US" sz="2800" dirty="0">
                <a:latin typeface="Calibri"/>
                <a:ea typeface="Times New Roman"/>
                <a:cs typeface="Arial"/>
              </a:rPr>
              <a:t>AA</a:t>
            </a:r>
            <a:r>
              <a:rPr lang="ar-IQ" sz="2800" dirty="0">
                <a:latin typeface="Calibri"/>
                <a:ea typeface="Times New Roman"/>
                <a:cs typeface="Arial"/>
              </a:rPr>
              <a:t> قادرا على انتاج تركيز مرتفع عن اللازم من المادة الضرورية</a:t>
            </a:r>
            <a:r>
              <a:rPr lang="en-US" sz="2800" dirty="0">
                <a:latin typeface="Calibri"/>
                <a:ea typeface="Times New Roman"/>
                <a:cs typeface="Arial"/>
              </a:rPr>
              <a:t>X </a:t>
            </a:r>
            <a:r>
              <a:rPr lang="ar-IQ" sz="2800" dirty="0">
                <a:latin typeface="Calibri"/>
                <a:ea typeface="Times New Roman"/>
                <a:cs typeface="Arial"/>
              </a:rPr>
              <a:t> والتركيب الوراثي الاخر </a:t>
            </a:r>
            <a:r>
              <a:rPr lang="en-US" sz="2800" dirty="0" err="1">
                <a:latin typeface="Calibri"/>
                <a:ea typeface="Times New Roman"/>
                <a:cs typeface="Arial"/>
              </a:rPr>
              <a:t>aa</a:t>
            </a:r>
            <a:r>
              <a:rPr lang="ar-IQ" sz="2800" dirty="0">
                <a:latin typeface="Calibri"/>
                <a:ea typeface="Times New Roman"/>
                <a:cs typeface="Arial"/>
              </a:rPr>
              <a:t> قادرا على انتاج تركيز منخفض عن اللازم من المادة نفسها بينما هجينهما </a:t>
            </a:r>
            <a:r>
              <a:rPr lang="en-US" sz="2800" dirty="0" err="1">
                <a:latin typeface="Calibri"/>
                <a:ea typeface="Times New Roman"/>
                <a:cs typeface="Arial"/>
              </a:rPr>
              <a:t>Aa</a:t>
            </a:r>
            <a:r>
              <a:rPr lang="ar-IQ" sz="2800" dirty="0">
                <a:latin typeface="Calibri"/>
                <a:ea typeface="Times New Roman"/>
                <a:cs typeface="Arial"/>
              </a:rPr>
              <a:t> يكون قادرا على انتاج التركيز المثالي والذي يؤدي الى ظهور قوة الهجين .</a:t>
            </a:r>
            <a:endParaRPr lang="en-US" sz="2000" dirty="0">
              <a:latin typeface="Calibri"/>
              <a:ea typeface="Times New Roman"/>
              <a:cs typeface="Arial"/>
            </a:endParaRPr>
          </a:p>
          <a:p>
            <a:pPr marL="228600" algn="just">
              <a:lnSpc>
                <a:spcPct val="115000"/>
              </a:lnSpc>
              <a:spcAft>
                <a:spcPts val="1000"/>
              </a:spcAft>
            </a:pPr>
            <a:r>
              <a:rPr lang="ar-IQ" sz="2800" dirty="0">
                <a:latin typeface="Calibri"/>
                <a:ea typeface="Times New Roman"/>
                <a:cs typeface="Arial"/>
              </a:rPr>
              <a:t>د - القدرة على تمثيل المواد الهجينة :</a:t>
            </a:r>
            <a:endParaRPr lang="en-US" sz="2000" dirty="0">
              <a:latin typeface="Calibri"/>
              <a:ea typeface="Times New Roman"/>
              <a:cs typeface="Arial"/>
            </a:endParaRPr>
          </a:p>
          <a:p>
            <a:pPr marL="228600" algn="just">
              <a:lnSpc>
                <a:spcPct val="115000"/>
              </a:lnSpc>
              <a:spcAft>
                <a:spcPts val="1000"/>
              </a:spcAft>
            </a:pPr>
            <a:r>
              <a:rPr lang="ar-IQ" sz="2800" dirty="0" smtClean="0">
                <a:latin typeface="Calibri"/>
                <a:ea typeface="Times New Roman"/>
                <a:cs typeface="Arial"/>
              </a:rPr>
              <a:t>وتبعا </a:t>
            </a:r>
            <a:r>
              <a:rPr lang="ar-IQ" sz="2800" dirty="0">
                <a:latin typeface="Calibri"/>
                <a:ea typeface="Times New Roman"/>
                <a:cs typeface="Arial"/>
              </a:rPr>
              <a:t>لهذا التفسير فان احد التركيبين الاصيلين و ليكن </a:t>
            </a:r>
            <a:r>
              <a:rPr lang="en-US" sz="2800" dirty="0">
                <a:latin typeface="Calibri"/>
                <a:ea typeface="Times New Roman"/>
                <a:cs typeface="Arial"/>
              </a:rPr>
              <a:t>AA</a:t>
            </a:r>
            <a:r>
              <a:rPr lang="ar-IQ" sz="2800" dirty="0">
                <a:latin typeface="Calibri"/>
                <a:ea typeface="Times New Roman"/>
                <a:cs typeface="Arial"/>
              </a:rPr>
              <a:t> قادرا على انتاج المادة الضرورية </a:t>
            </a:r>
            <a:r>
              <a:rPr lang="en-US" sz="2800" dirty="0">
                <a:latin typeface="Calibri"/>
                <a:ea typeface="Times New Roman"/>
                <a:cs typeface="Arial"/>
              </a:rPr>
              <a:t>X</a:t>
            </a:r>
            <a:r>
              <a:rPr lang="en-US" sz="2800" dirty="0">
                <a:latin typeface="Arial"/>
                <a:ea typeface="Times New Roman"/>
                <a:cs typeface="Arial"/>
              </a:rPr>
              <a:t> </a:t>
            </a:r>
            <a:r>
              <a:rPr lang="ar-IQ" sz="2800" dirty="0">
                <a:latin typeface="Arial"/>
                <a:ea typeface="Times New Roman"/>
                <a:cs typeface="Arial"/>
              </a:rPr>
              <a:t>والتركيب الاصيل الاخر </a:t>
            </a:r>
            <a:r>
              <a:rPr lang="en-US" sz="2800" dirty="0" err="1">
                <a:latin typeface="Calibri"/>
                <a:ea typeface="Times New Roman"/>
                <a:cs typeface="Arial"/>
              </a:rPr>
              <a:t>aa</a:t>
            </a:r>
            <a:r>
              <a:rPr lang="ar-IQ" sz="2800" dirty="0">
                <a:latin typeface="Calibri"/>
                <a:ea typeface="Times New Roman"/>
                <a:cs typeface="Arial"/>
              </a:rPr>
              <a:t> قادرا على انتاج مادة ضرورية اخرى ولتكن</a:t>
            </a:r>
            <a:r>
              <a:rPr lang="en-US" sz="2800" dirty="0">
                <a:latin typeface="Calibri"/>
                <a:ea typeface="Times New Roman"/>
                <a:cs typeface="Arial"/>
              </a:rPr>
              <a:t>Y</a:t>
            </a:r>
            <a:r>
              <a:rPr lang="ar-IQ" sz="2800" dirty="0">
                <a:latin typeface="Calibri"/>
                <a:ea typeface="Times New Roman"/>
                <a:cs typeface="Arial"/>
              </a:rPr>
              <a:t>، بينما يكون الهجين </a:t>
            </a:r>
            <a:r>
              <a:rPr lang="en-US" sz="2800" dirty="0" err="1">
                <a:latin typeface="Calibri"/>
                <a:ea typeface="Times New Roman"/>
                <a:cs typeface="Arial"/>
              </a:rPr>
              <a:t>Aa</a:t>
            </a:r>
            <a:r>
              <a:rPr lang="ar-IQ" sz="2800" dirty="0">
                <a:latin typeface="Calibri"/>
                <a:ea typeface="Times New Roman"/>
                <a:cs typeface="Arial"/>
              </a:rPr>
              <a:t> قادرا على انتاج مادة اكثر تحفيزا للنمو هي </a:t>
            </a:r>
            <a:r>
              <a:rPr lang="en-US" sz="2800" dirty="0">
                <a:latin typeface="Calibri"/>
                <a:ea typeface="Times New Roman"/>
                <a:cs typeface="Arial"/>
              </a:rPr>
              <a:t>Z</a:t>
            </a:r>
            <a:r>
              <a:rPr lang="ar-IQ" sz="2800" dirty="0">
                <a:latin typeface="Calibri"/>
                <a:ea typeface="Times New Roman"/>
                <a:cs typeface="Arial"/>
              </a:rPr>
              <a:t> .</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3107254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marL="228600" algn="just">
              <a:lnSpc>
                <a:spcPct val="115000"/>
              </a:lnSpc>
              <a:spcAft>
                <a:spcPts val="1000"/>
              </a:spcAft>
            </a:pPr>
            <a:r>
              <a:rPr lang="ar-IQ" sz="3200" dirty="0">
                <a:latin typeface="Calibri"/>
                <a:ea typeface="Times New Roman"/>
                <a:cs typeface="Arial"/>
              </a:rPr>
              <a:t>ثانيا : نظرية السيادة </a:t>
            </a:r>
            <a:r>
              <a:rPr lang="en-US" sz="3200" dirty="0">
                <a:latin typeface="Calibri"/>
                <a:ea typeface="Times New Roman"/>
                <a:cs typeface="Arial"/>
              </a:rPr>
              <a:t>Dominance Hypothesis </a:t>
            </a:r>
            <a:endParaRPr lang="en-US" sz="2000" dirty="0">
              <a:latin typeface="Calibri"/>
              <a:ea typeface="Times New Roman"/>
              <a:cs typeface="Arial"/>
            </a:endParaRPr>
          </a:p>
          <a:p>
            <a:pPr marL="228600" algn="just">
              <a:lnSpc>
                <a:spcPct val="115000"/>
              </a:lnSpc>
              <a:spcAft>
                <a:spcPts val="1000"/>
              </a:spcAft>
            </a:pPr>
            <a:r>
              <a:rPr lang="ar-IQ" sz="2800" dirty="0" smtClean="0">
                <a:latin typeface="Calibri"/>
                <a:ea typeface="Times New Roman"/>
                <a:cs typeface="Arial"/>
              </a:rPr>
              <a:t>تفترض </a:t>
            </a:r>
            <a:r>
              <a:rPr lang="ar-IQ" sz="2800" dirty="0">
                <a:latin typeface="Calibri"/>
                <a:ea typeface="Times New Roman"/>
                <a:cs typeface="Arial"/>
              </a:rPr>
              <a:t>هذه النظرية ان النقص المصاحب للتربية الذاتية في النباتات خلطية التلقيح يظهر بسبب انعزال الجينات المتنحية الضارة بحالة اصيلة اي المتماثلة والتي يظهر </a:t>
            </a:r>
            <a:r>
              <a:rPr lang="ar-IQ" sz="2800" dirty="0" err="1">
                <a:latin typeface="Calibri"/>
                <a:ea typeface="Times New Roman"/>
                <a:cs typeface="Arial"/>
              </a:rPr>
              <a:t>تاثيرها</a:t>
            </a:r>
            <a:r>
              <a:rPr lang="ar-IQ" sz="2800" dirty="0">
                <a:latin typeface="Calibri"/>
                <a:ea typeface="Times New Roman"/>
                <a:cs typeface="Arial"/>
              </a:rPr>
              <a:t> في الافراد الاصيلة مما يؤدي الى ضعف نموها وقلة حيويتها، مثلا نبات خلطي التلقيح تركيبه الوراثي </a:t>
            </a:r>
            <a:r>
              <a:rPr lang="en-US" sz="2800" dirty="0" err="1">
                <a:latin typeface="Calibri"/>
                <a:ea typeface="Times New Roman"/>
                <a:cs typeface="Arial"/>
              </a:rPr>
              <a:t>Aa</a:t>
            </a:r>
            <a:r>
              <a:rPr lang="ar-IQ" sz="2800" dirty="0">
                <a:latin typeface="Calibri"/>
                <a:ea typeface="Times New Roman"/>
                <a:cs typeface="Arial"/>
              </a:rPr>
              <a:t>، فاذا اجبر النبات على التلقيح الذاتي (تربية ذاتية او داخلية) -وسوف نشرح التربية الذاتية لاحقا- فانه ستحدث انعزالات للجينات في الجيل الثاني مثلا ستوجد الجينات المتنحية </a:t>
            </a:r>
            <a:r>
              <a:rPr lang="en-US" sz="2800" dirty="0" err="1">
                <a:latin typeface="Calibri"/>
                <a:ea typeface="Times New Roman"/>
                <a:cs typeface="Arial"/>
              </a:rPr>
              <a:t>aa</a:t>
            </a:r>
            <a:r>
              <a:rPr lang="ar-IQ" sz="2800" dirty="0">
                <a:latin typeface="Calibri"/>
                <a:ea typeface="Times New Roman"/>
                <a:cs typeface="Arial"/>
              </a:rPr>
              <a:t> بصورة اصيلة فاذا كانت هذه الجينات ضارة فان النباتات الحاملة لها سوف تكون ضعيفة وقليلة النمو لذلك فعند تهجين سلالتين اصيلتين فان </a:t>
            </a:r>
            <a:r>
              <a:rPr lang="ar-IQ" sz="2800" dirty="0" err="1">
                <a:latin typeface="Calibri"/>
                <a:ea typeface="Times New Roman"/>
                <a:cs typeface="Arial"/>
              </a:rPr>
              <a:t>تاثير</a:t>
            </a:r>
            <a:r>
              <a:rPr lang="ar-IQ" sz="2800" dirty="0">
                <a:latin typeface="Calibri"/>
                <a:ea typeface="Times New Roman"/>
                <a:cs typeface="Arial"/>
              </a:rPr>
              <a:t> الجينات الضارة والموجودة بصورة متنحية مثل </a:t>
            </a:r>
            <a:r>
              <a:rPr lang="en-US" sz="2800" dirty="0" err="1">
                <a:latin typeface="Calibri"/>
                <a:ea typeface="Times New Roman"/>
                <a:cs typeface="Arial"/>
              </a:rPr>
              <a:t>aa</a:t>
            </a:r>
            <a:r>
              <a:rPr lang="ar-IQ" sz="2800" dirty="0">
                <a:latin typeface="Calibri"/>
                <a:ea typeface="Times New Roman"/>
                <a:cs typeface="Arial"/>
              </a:rPr>
              <a:t> يختفي تحت </a:t>
            </a:r>
            <a:r>
              <a:rPr lang="ar-IQ" sz="2800" dirty="0" err="1">
                <a:latin typeface="Calibri"/>
                <a:ea typeface="Times New Roman"/>
                <a:cs typeface="Arial"/>
              </a:rPr>
              <a:t>تاثير</a:t>
            </a:r>
            <a:r>
              <a:rPr lang="ar-IQ" sz="2800" dirty="0">
                <a:latin typeface="Calibri"/>
                <a:ea typeface="Times New Roman"/>
                <a:cs typeface="Arial"/>
              </a:rPr>
              <a:t> أليلاتها السائدة </a:t>
            </a:r>
            <a:r>
              <a:rPr lang="en-US" sz="2800" dirty="0">
                <a:latin typeface="Calibri"/>
                <a:ea typeface="Times New Roman"/>
                <a:cs typeface="Arial"/>
              </a:rPr>
              <a:t>AA</a:t>
            </a:r>
            <a:r>
              <a:rPr lang="ar-IQ" sz="2800" dirty="0">
                <a:latin typeface="Calibri"/>
                <a:ea typeface="Times New Roman"/>
                <a:cs typeface="Arial"/>
              </a:rPr>
              <a:t> </a:t>
            </a:r>
            <a:r>
              <a:rPr lang="ar-IQ" sz="2800" dirty="0" err="1">
                <a:latin typeface="Calibri"/>
                <a:ea typeface="Times New Roman"/>
                <a:cs typeface="Arial"/>
              </a:rPr>
              <a:t>غيرالضارة</a:t>
            </a:r>
            <a:r>
              <a:rPr lang="ar-IQ" sz="2800" dirty="0">
                <a:latin typeface="Calibri"/>
                <a:ea typeface="Times New Roman"/>
                <a:cs typeface="Arial"/>
              </a:rPr>
              <a:t> فتظهر بذلك قوة الهجين، ويعني ذلك وجود درجات مختلفة من التاّلف بين السلالات المراد تهجينها اذ تزداد قوة الهجين كلما تجمع في الجيل الاول الهجين اكبر عدد من الجينات السائدة، وهذا </a:t>
            </a:r>
            <a:r>
              <a:rPr lang="ar-IQ" sz="2800" dirty="0" err="1">
                <a:latin typeface="Calibri"/>
                <a:ea typeface="Times New Roman"/>
                <a:cs typeface="Arial"/>
              </a:rPr>
              <a:t>لايتحقق</a:t>
            </a:r>
            <a:r>
              <a:rPr lang="ar-IQ" sz="2800" dirty="0">
                <a:latin typeface="Calibri"/>
                <a:ea typeface="Times New Roman"/>
                <a:cs typeface="Arial"/>
              </a:rPr>
              <a:t> الا اذا كانت السلالات مختلفة من حيث التركيب الوراثي. </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1093760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marL="228600" algn="just">
              <a:lnSpc>
                <a:spcPct val="115000"/>
              </a:lnSpc>
              <a:spcAft>
                <a:spcPts val="1000"/>
              </a:spcAft>
            </a:pPr>
            <a:r>
              <a:rPr lang="ar-IQ" sz="2800" dirty="0">
                <a:latin typeface="Calibri"/>
                <a:ea typeface="Times New Roman"/>
                <a:cs typeface="Arial"/>
              </a:rPr>
              <a:t>ومثال ذلك لدينا </a:t>
            </a:r>
            <a:r>
              <a:rPr lang="ar-IQ" sz="2800" dirty="0" err="1">
                <a:latin typeface="Calibri"/>
                <a:ea typeface="Times New Roman"/>
                <a:cs typeface="Arial"/>
              </a:rPr>
              <a:t>سىلالتان</a:t>
            </a:r>
            <a:r>
              <a:rPr lang="ar-IQ" sz="2800" dirty="0">
                <a:latin typeface="Calibri"/>
                <a:ea typeface="Times New Roman"/>
                <a:cs typeface="Arial"/>
              </a:rPr>
              <a:t> هما :</a:t>
            </a:r>
            <a:endParaRPr lang="en-US" sz="2000" dirty="0">
              <a:latin typeface="Calibri"/>
              <a:ea typeface="Times New Roman"/>
              <a:cs typeface="Arial"/>
            </a:endParaRPr>
          </a:p>
          <a:p>
            <a:pPr marL="228600" algn="l">
              <a:lnSpc>
                <a:spcPct val="115000"/>
              </a:lnSpc>
              <a:spcAft>
                <a:spcPts val="1000"/>
              </a:spcAft>
            </a:pPr>
            <a:r>
              <a:rPr lang="en-US" sz="2800" dirty="0">
                <a:latin typeface="Calibri"/>
                <a:ea typeface="Times New Roman"/>
                <a:cs typeface="Arial"/>
              </a:rPr>
              <a:t>AA      BB    CC     DD   </a:t>
            </a:r>
            <a:r>
              <a:rPr lang="en-US" sz="2800" dirty="0" err="1">
                <a:latin typeface="Calibri"/>
                <a:ea typeface="Times New Roman"/>
                <a:cs typeface="Arial"/>
              </a:rPr>
              <a:t>ee</a:t>
            </a:r>
            <a:endParaRPr lang="en-US" sz="2000" dirty="0">
              <a:latin typeface="Calibri"/>
              <a:ea typeface="Times New Roman"/>
              <a:cs typeface="Arial"/>
            </a:endParaRPr>
          </a:p>
          <a:p>
            <a:pPr marL="228600" algn="l">
              <a:lnSpc>
                <a:spcPct val="115000"/>
              </a:lnSpc>
              <a:spcAft>
                <a:spcPts val="1000"/>
              </a:spcAft>
            </a:pPr>
            <a:r>
              <a:rPr lang="en-US" sz="2800" dirty="0" err="1">
                <a:latin typeface="Calibri"/>
                <a:ea typeface="Times New Roman"/>
                <a:cs typeface="Arial"/>
              </a:rPr>
              <a:t>aa</a:t>
            </a:r>
            <a:r>
              <a:rPr lang="en-US" sz="2800" dirty="0">
                <a:latin typeface="Calibri"/>
                <a:ea typeface="Times New Roman"/>
                <a:cs typeface="Arial"/>
              </a:rPr>
              <a:t>    bb    cc      </a:t>
            </a:r>
            <a:r>
              <a:rPr lang="en-US" sz="2800" dirty="0" err="1">
                <a:latin typeface="Calibri"/>
                <a:ea typeface="Times New Roman"/>
                <a:cs typeface="Arial"/>
              </a:rPr>
              <a:t>dd</a:t>
            </a:r>
            <a:r>
              <a:rPr lang="en-US" sz="2800" dirty="0">
                <a:latin typeface="Calibri"/>
                <a:ea typeface="Times New Roman"/>
                <a:cs typeface="Arial"/>
              </a:rPr>
              <a:t>     EE</a:t>
            </a:r>
            <a:endParaRPr lang="en-US" sz="2000" dirty="0">
              <a:latin typeface="Calibri"/>
              <a:ea typeface="Times New Roman"/>
              <a:cs typeface="Arial"/>
            </a:endParaRPr>
          </a:p>
          <a:p>
            <a:pPr marL="228600">
              <a:lnSpc>
                <a:spcPct val="115000"/>
              </a:lnSpc>
              <a:spcAft>
                <a:spcPts val="1000"/>
              </a:spcAft>
            </a:pPr>
            <a:r>
              <a:rPr lang="ar-IQ" sz="2800" dirty="0">
                <a:latin typeface="Calibri"/>
                <a:ea typeface="Times New Roman"/>
                <a:cs typeface="Arial"/>
              </a:rPr>
              <a:t>فان التهجين بينهما يعطي الهجين التالي في </a:t>
            </a:r>
            <a:r>
              <a:rPr lang="en-US" sz="2800" dirty="0">
                <a:latin typeface="Calibri"/>
                <a:ea typeface="Times New Roman"/>
                <a:cs typeface="Arial"/>
              </a:rPr>
              <a:t> F</a:t>
            </a:r>
            <a:r>
              <a:rPr lang="en-US" sz="2800" baseline="-25000" dirty="0">
                <a:latin typeface="Calibri"/>
                <a:ea typeface="Times New Roman"/>
                <a:cs typeface="Arial"/>
              </a:rPr>
              <a:t>1</a:t>
            </a:r>
            <a:r>
              <a:rPr lang="en-US" sz="2800" dirty="0">
                <a:latin typeface="Arial"/>
                <a:ea typeface="Times New Roman"/>
                <a:cs typeface="Arial"/>
              </a:rPr>
              <a:t> </a:t>
            </a:r>
            <a:r>
              <a:rPr lang="ar-IQ" sz="2800" dirty="0">
                <a:latin typeface="Arial"/>
                <a:ea typeface="Times New Roman"/>
                <a:cs typeface="Arial"/>
              </a:rPr>
              <a:t>:</a:t>
            </a:r>
            <a:endParaRPr lang="en-US" sz="2000" dirty="0">
              <a:latin typeface="Calibri"/>
              <a:ea typeface="Times New Roman"/>
              <a:cs typeface="Arial"/>
            </a:endParaRPr>
          </a:p>
          <a:p>
            <a:pPr marL="228600" algn="l">
              <a:lnSpc>
                <a:spcPct val="115000"/>
              </a:lnSpc>
              <a:spcAft>
                <a:spcPts val="1000"/>
              </a:spcAft>
            </a:pPr>
            <a:r>
              <a:rPr lang="en-US" sz="2800" dirty="0" err="1">
                <a:latin typeface="Calibri"/>
                <a:ea typeface="Times New Roman"/>
                <a:cs typeface="Arial"/>
              </a:rPr>
              <a:t>Aa</a:t>
            </a:r>
            <a:r>
              <a:rPr lang="en-US" sz="2800" dirty="0">
                <a:latin typeface="Calibri"/>
                <a:ea typeface="Times New Roman"/>
                <a:cs typeface="Arial"/>
              </a:rPr>
              <a:t>    Bb     Cc    </a:t>
            </a:r>
            <a:r>
              <a:rPr lang="en-US" sz="2800" dirty="0" err="1">
                <a:latin typeface="Calibri"/>
                <a:ea typeface="Times New Roman"/>
                <a:cs typeface="Arial"/>
              </a:rPr>
              <a:t>Dd</a:t>
            </a:r>
            <a:r>
              <a:rPr lang="en-US" sz="2800" dirty="0">
                <a:latin typeface="Calibri"/>
                <a:ea typeface="Times New Roman"/>
                <a:cs typeface="Arial"/>
              </a:rPr>
              <a:t>   </a:t>
            </a:r>
            <a:r>
              <a:rPr lang="en-US" sz="2800" dirty="0" err="1" smtClean="0">
                <a:latin typeface="Calibri"/>
                <a:ea typeface="Times New Roman"/>
                <a:cs typeface="Arial"/>
              </a:rPr>
              <a:t>Ee</a:t>
            </a:r>
            <a:r>
              <a:rPr lang="en-US" sz="2800" dirty="0" smtClean="0">
                <a:latin typeface="Calibri"/>
                <a:ea typeface="Times New Roman"/>
                <a:cs typeface="Arial"/>
              </a:rPr>
              <a:t> </a:t>
            </a:r>
            <a:r>
              <a:rPr lang="en-US" sz="2800" dirty="0" smtClean="0">
                <a:latin typeface="Arial"/>
                <a:ea typeface="Times New Roman"/>
                <a:cs typeface="Arial"/>
              </a:rPr>
              <a:t> </a:t>
            </a:r>
            <a:endParaRPr lang="en-US" sz="2000" dirty="0">
              <a:latin typeface="Calibri"/>
              <a:ea typeface="Times New Roman"/>
              <a:cs typeface="Arial"/>
            </a:endParaRPr>
          </a:p>
          <a:p>
            <a:pPr marL="228600" algn="just">
              <a:lnSpc>
                <a:spcPct val="115000"/>
              </a:lnSpc>
              <a:spcAft>
                <a:spcPts val="1000"/>
              </a:spcAft>
            </a:pPr>
            <a:r>
              <a:rPr lang="ar-IQ" sz="2800" dirty="0">
                <a:latin typeface="Calibri"/>
                <a:ea typeface="Times New Roman"/>
                <a:cs typeface="Arial"/>
              </a:rPr>
              <a:t>      وبذلك نرى ان الاليلات الموجودة </a:t>
            </a:r>
            <a:r>
              <a:rPr lang="ar-IQ" sz="2800" dirty="0" err="1">
                <a:latin typeface="Calibri"/>
                <a:ea typeface="Times New Roman"/>
                <a:cs typeface="Arial"/>
              </a:rPr>
              <a:t>قي</a:t>
            </a:r>
            <a:r>
              <a:rPr lang="ar-IQ" sz="2800" dirty="0">
                <a:latin typeface="Calibri"/>
                <a:ea typeface="Times New Roman"/>
                <a:cs typeface="Arial"/>
              </a:rPr>
              <a:t> السلالة الاولى  </a:t>
            </a:r>
            <a:r>
              <a:rPr lang="en-US" sz="2800" dirty="0" err="1">
                <a:latin typeface="Calibri"/>
                <a:ea typeface="Times New Roman"/>
                <a:cs typeface="Arial"/>
              </a:rPr>
              <a:t>ee</a:t>
            </a:r>
            <a:r>
              <a:rPr lang="en-US" sz="2800" dirty="0">
                <a:latin typeface="Arial"/>
                <a:ea typeface="Times New Roman"/>
                <a:cs typeface="Arial"/>
              </a:rPr>
              <a:t> </a:t>
            </a:r>
            <a:r>
              <a:rPr lang="ar-IQ" sz="2800" dirty="0" err="1">
                <a:latin typeface="Arial"/>
                <a:ea typeface="Times New Roman"/>
                <a:cs typeface="Arial"/>
              </a:rPr>
              <a:t>والاليلات</a:t>
            </a:r>
            <a:r>
              <a:rPr lang="ar-IQ" sz="2800" dirty="0">
                <a:latin typeface="Arial"/>
                <a:ea typeface="Times New Roman"/>
                <a:cs typeface="Arial"/>
              </a:rPr>
              <a:t> الموجودة في السلالة الثانية وهي </a:t>
            </a:r>
            <a:r>
              <a:rPr lang="en-US" sz="2800" dirty="0" err="1">
                <a:latin typeface="Calibri"/>
                <a:ea typeface="Times New Roman"/>
                <a:cs typeface="Arial"/>
              </a:rPr>
              <a:t>dd</a:t>
            </a:r>
            <a:r>
              <a:rPr lang="en-US" sz="2800" dirty="0">
                <a:latin typeface="Calibri"/>
                <a:ea typeface="Times New Roman"/>
                <a:cs typeface="Arial"/>
              </a:rPr>
              <a:t> ,  cc ,  bb ,  </a:t>
            </a:r>
            <a:r>
              <a:rPr lang="en-US" sz="2800" dirty="0" err="1">
                <a:latin typeface="Calibri"/>
                <a:ea typeface="Times New Roman"/>
                <a:cs typeface="Arial"/>
              </a:rPr>
              <a:t>aa</a:t>
            </a:r>
            <a:r>
              <a:rPr lang="en-US" sz="2800" dirty="0">
                <a:latin typeface="Calibri"/>
                <a:ea typeface="Times New Roman"/>
                <a:cs typeface="Arial"/>
              </a:rPr>
              <a:t> </a:t>
            </a:r>
            <a:r>
              <a:rPr lang="ar-IQ" sz="2800" dirty="0">
                <a:latin typeface="Calibri"/>
                <a:ea typeface="Times New Roman"/>
                <a:cs typeface="Arial"/>
              </a:rPr>
              <a:t>  قد اختفى </a:t>
            </a:r>
            <a:r>
              <a:rPr lang="ar-IQ" sz="2800" dirty="0" err="1">
                <a:latin typeface="Calibri"/>
                <a:ea typeface="Times New Roman"/>
                <a:cs typeface="Arial"/>
              </a:rPr>
              <a:t>تاثيرها</a:t>
            </a:r>
            <a:r>
              <a:rPr lang="ar-IQ" sz="2800" dirty="0">
                <a:latin typeface="Calibri"/>
                <a:ea typeface="Times New Roman"/>
                <a:cs typeface="Arial"/>
              </a:rPr>
              <a:t> تحت </a:t>
            </a:r>
            <a:r>
              <a:rPr lang="ar-IQ" sz="2800" dirty="0" err="1">
                <a:latin typeface="Calibri"/>
                <a:ea typeface="Times New Roman"/>
                <a:cs typeface="Arial"/>
              </a:rPr>
              <a:t>تاثير</a:t>
            </a:r>
            <a:r>
              <a:rPr lang="ar-IQ" sz="2800" dirty="0">
                <a:latin typeface="Calibri"/>
                <a:ea typeface="Times New Roman"/>
                <a:cs typeface="Arial"/>
              </a:rPr>
              <a:t> الاليلات السائدة المناظرة لها في السلالة الاولى. </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2953983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الاساس الفسيولوجي لقوة الهجين : </a:t>
            </a:r>
            <a:endParaRPr lang="ar-IQ" dirty="0"/>
          </a:p>
        </p:txBody>
      </p:sp>
      <p:sp>
        <p:nvSpPr>
          <p:cNvPr id="3" name="عنصر نائب للمحتوى 2"/>
          <p:cNvSpPr>
            <a:spLocks noGrp="1"/>
          </p:cNvSpPr>
          <p:nvPr>
            <p:ph idx="1"/>
          </p:nvPr>
        </p:nvSpPr>
        <p:spPr>
          <a:xfrm>
            <a:off x="457200" y="2348880"/>
            <a:ext cx="8229600" cy="3975720"/>
          </a:xfrm>
        </p:spPr>
        <p:txBody>
          <a:bodyPr/>
          <a:lstStyle/>
          <a:p>
            <a:r>
              <a:rPr lang="ar-IQ" dirty="0"/>
              <a:t>يرى بعض العلماء وجود علاقة بين قوة الهجين ونشاط </a:t>
            </a:r>
            <a:r>
              <a:rPr lang="ar-IQ" dirty="0" err="1"/>
              <a:t>الميتاكوندريا</a:t>
            </a:r>
            <a:r>
              <a:rPr lang="ar-IQ" dirty="0"/>
              <a:t>، فقد </a:t>
            </a:r>
            <a:r>
              <a:rPr lang="ar-IQ" dirty="0" err="1"/>
              <a:t>تيين</a:t>
            </a:r>
            <a:r>
              <a:rPr lang="ar-IQ" dirty="0"/>
              <a:t> من احدى التجارب على القمح - وبعد خلطت </a:t>
            </a:r>
            <a:r>
              <a:rPr lang="ar-IQ" dirty="0" err="1"/>
              <a:t>الميتاكوندريا</a:t>
            </a:r>
            <a:r>
              <a:rPr lang="ar-IQ" dirty="0"/>
              <a:t> </a:t>
            </a:r>
            <a:r>
              <a:rPr lang="ar-IQ" dirty="0" err="1"/>
              <a:t>للاباء</a:t>
            </a:r>
            <a:r>
              <a:rPr lang="ar-IQ" dirty="0"/>
              <a:t> الداخلة في تركيب كل هجين وذلك لتسعة هجن - ان نشاط </a:t>
            </a:r>
            <a:r>
              <a:rPr lang="ar-IQ" dirty="0" err="1"/>
              <a:t>الميناكوندريا</a:t>
            </a:r>
            <a:r>
              <a:rPr lang="ar-IQ" dirty="0"/>
              <a:t> كان متوافقا مع قوة الهجين الناتجة من تهجين الابوين، وليس وسطا بين نشاط </a:t>
            </a:r>
            <a:r>
              <a:rPr lang="ar-IQ" dirty="0" err="1"/>
              <a:t>مينوكوندريا</a:t>
            </a:r>
            <a:r>
              <a:rPr lang="ar-IQ" dirty="0"/>
              <a:t> كل من الابوين على حدة. </a:t>
            </a:r>
            <a:endParaRPr lang="ar-IQ" dirty="0"/>
          </a:p>
        </p:txBody>
      </p:sp>
    </p:spTree>
    <p:extLst>
      <p:ext uri="{BB962C8B-B14F-4D97-AF65-F5344CB8AC3E}">
        <p14:creationId xmlns:p14="http://schemas.microsoft.com/office/powerpoint/2010/main" val="1925127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404664"/>
          </a:xfrm>
        </p:spPr>
        <p:txBody>
          <a:bodyPr>
            <a:normAutofit fontScale="90000"/>
          </a:bodyPr>
          <a:lstStyle/>
          <a:p>
            <a:endParaRPr lang="ar-IQ" dirty="0"/>
          </a:p>
        </p:txBody>
      </p:sp>
      <p:sp>
        <p:nvSpPr>
          <p:cNvPr id="3" name="عنصر نائب للمحتوى 2"/>
          <p:cNvSpPr>
            <a:spLocks noGrp="1"/>
          </p:cNvSpPr>
          <p:nvPr>
            <p:ph idx="1"/>
          </p:nvPr>
        </p:nvSpPr>
        <p:spPr>
          <a:xfrm>
            <a:off x="457200" y="836712"/>
            <a:ext cx="8229600" cy="5487888"/>
          </a:xfrm>
        </p:spPr>
        <p:txBody>
          <a:bodyPr/>
          <a:lstStyle/>
          <a:p>
            <a:r>
              <a:rPr lang="ar-IQ" dirty="0"/>
              <a:t>حساب قوة الهجين : يمكن حساب قوة الهجين </a:t>
            </a:r>
            <a:r>
              <a:rPr lang="ar-IQ" dirty="0" err="1"/>
              <a:t>باحدى</a:t>
            </a:r>
            <a:r>
              <a:rPr lang="ar-IQ" dirty="0"/>
              <a:t> المعادلتين التاليتين:</a:t>
            </a:r>
          </a:p>
          <a:p>
            <a:r>
              <a:rPr lang="ar-IQ" dirty="0"/>
              <a:t>1-	معادلة حساب النسبة المئوية للفرق بين الجيل الاول ومتوسط الصفة </a:t>
            </a:r>
            <a:r>
              <a:rPr lang="ar-IQ" dirty="0" err="1"/>
              <a:t>للابوين</a:t>
            </a:r>
            <a:r>
              <a:rPr lang="ar-IQ" dirty="0"/>
              <a:t> وكالاتي</a:t>
            </a:r>
            <a:r>
              <a:rPr lang="ar-IQ" dirty="0" smtClean="0"/>
              <a:t>:</a:t>
            </a:r>
          </a:p>
          <a:p>
            <a:endParaRPr lang="ar-IQ" dirty="0"/>
          </a:p>
          <a:p>
            <a:endParaRPr lang="ar-IQ" dirty="0" smtClean="0"/>
          </a:p>
          <a:p>
            <a:r>
              <a:rPr lang="ar-IQ" dirty="0"/>
              <a:t>حيث ان :</a:t>
            </a:r>
          </a:p>
          <a:p>
            <a:r>
              <a:rPr lang="ar-IQ" dirty="0"/>
              <a:t> </a:t>
            </a:r>
            <a:r>
              <a:rPr lang="en-US" dirty="0"/>
              <a:t>F1  : </a:t>
            </a:r>
            <a:r>
              <a:rPr lang="ar-IQ" dirty="0"/>
              <a:t>مقدار الصفة في الجيل الاول. </a:t>
            </a:r>
          </a:p>
          <a:p>
            <a:r>
              <a:rPr lang="ar-IQ" dirty="0"/>
              <a:t>: </a:t>
            </a:r>
            <a:r>
              <a:rPr lang="en-US" dirty="0"/>
              <a:t>MP </a:t>
            </a:r>
            <a:r>
              <a:rPr lang="ar-IQ" dirty="0"/>
              <a:t>هي المتوسط الحسابي للصفة بين الابوين .</a:t>
            </a:r>
          </a:p>
          <a:p>
            <a:r>
              <a:rPr lang="ar-IQ" dirty="0"/>
              <a:t>وتحسب كالاتي: </a:t>
            </a:r>
          </a:p>
          <a:p>
            <a:endParaRPr lang="ar-IQ"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0688" y="2276872"/>
            <a:ext cx="527685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9077" y="5013176"/>
            <a:ext cx="1782723"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2281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2-	معادلة حساب النسبة المؤية للفرق بين الجيل الاول وافضل الابوين اي اعلى الابوين الداخلين في التهجين، وهذه المعادلة هي المفضلة غالبا</a:t>
            </a:r>
            <a:r>
              <a:rPr lang="ar-IQ" dirty="0" smtClean="0"/>
              <a:t>.</a:t>
            </a:r>
          </a:p>
          <a:p>
            <a:endParaRPr lang="ar-IQ" dirty="0"/>
          </a:p>
          <a:p>
            <a:endParaRPr lang="ar-IQ" dirty="0" smtClean="0"/>
          </a:p>
          <a:p>
            <a:r>
              <a:rPr lang="ar-IQ" dirty="0"/>
              <a:t>حيث ان  :  </a:t>
            </a:r>
            <a:r>
              <a:rPr lang="en-US" dirty="0"/>
              <a:t>HP </a:t>
            </a:r>
            <a:r>
              <a:rPr lang="ar-IQ" dirty="0"/>
              <a:t>هي مقدار الصفة للاب الافضل في الصفة . </a:t>
            </a:r>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910047"/>
            <a:ext cx="4464496"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36090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lnSpc>
                <a:spcPct val="115000"/>
              </a:lnSpc>
              <a:spcAft>
                <a:spcPts val="1000"/>
              </a:spcAft>
            </a:pPr>
            <a:r>
              <a:rPr lang="ar-IQ" sz="3200" u="sng" dirty="0">
                <a:latin typeface="Calibri"/>
                <a:ea typeface="Times New Roman"/>
                <a:cs typeface="Arial"/>
              </a:rPr>
              <a:t>التربية الخارجية </a:t>
            </a:r>
            <a:r>
              <a:rPr lang="en-US" sz="3200" u="sng" dirty="0">
                <a:latin typeface="Calibri"/>
                <a:ea typeface="Times New Roman"/>
                <a:cs typeface="Arial"/>
              </a:rPr>
              <a:t>Out breeding </a:t>
            </a:r>
            <a:r>
              <a:rPr lang="ar-IQ" sz="3200" u="sng" dirty="0">
                <a:latin typeface="Calibri"/>
                <a:ea typeface="Times New Roman"/>
                <a:cs typeface="Arial"/>
              </a:rPr>
              <a:t> : </a:t>
            </a:r>
            <a:endParaRPr lang="en-US" sz="2000" dirty="0">
              <a:latin typeface="Calibri"/>
              <a:ea typeface="Times New Roman"/>
              <a:cs typeface="Arial"/>
            </a:endParaRPr>
          </a:p>
          <a:p>
            <a:pPr algn="just">
              <a:lnSpc>
                <a:spcPct val="115000"/>
              </a:lnSpc>
              <a:spcAft>
                <a:spcPts val="1000"/>
              </a:spcAft>
            </a:pPr>
            <a:r>
              <a:rPr lang="ar-IQ" sz="2800" dirty="0" smtClean="0">
                <a:latin typeface="Calibri"/>
                <a:ea typeface="Times New Roman"/>
                <a:cs typeface="Arial"/>
              </a:rPr>
              <a:t>وهو </a:t>
            </a:r>
            <a:r>
              <a:rPr lang="ar-IQ" sz="2800" dirty="0">
                <a:latin typeface="Calibri"/>
                <a:ea typeface="Times New Roman"/>
                <a:cs typeface="Arial"/>
              </a:rPr>
              <a:t>اصلاح يطلق عند التزاوج بين افراد نباتية تقل بينها درجة القرابة عن متوسط درجة القرابة للعشيرة النباتية التي تنتمي اليها هذه الافراد. </a:t>
            </a:r>
            <a:endParaRPr lang="en-US" sz="2000" dirty="0">
              <a:latin typeface="Calibri"/>
              <a:ea typeface="Times New Roman"/>
              <a:cs typeface="Arial"/>
            </a:endParaRPr>
          </a:p>
          <a:p>
            <a:pPr algn="just">
              <a:lnSpc>
                <a:spcPct val="115000"/>
              </a:lnSpc>
              <a:spcAft>
                <a:spcPts val="1000"/>
              </a:spcAft>
            </a:pPr>
            <a:r>
              <a:rPr lang="ar-IQ" sz="3200" u="sng" dirty="0">
                <a:latin typeface="Calibri"/>
                <a:ea typeface="Times New Roman"/>
                <a:cs typeface="Arial"/>
              </a:rPr>
              <a:t>التربية الداخلية او الذاتية : </a:t>
            </a:r>
            <a:r>
              <a:rPr lang="en-US" sz="3200" u="sng" dirty="0">
                <a:latin typeface="Calibri"/>
                <a:ea typeface="Times New Roman"/>
                <a:cs typeface="Arial"/>
              </a:rPr>
              <a:t>Inbreeding</a:t>
            </a:r>
            <a:r>
              <a:rPr lang="en-US" sz="3200" u="sng" dirty="0">
                <a:latin typeface="Arial"/>
                <a:ea typeface="Times New Roman"/>
                <a:cs typeface="Arial"/>
              </a:rPr>
              <a:t> </a:t>
            </a:r>
            <a:endParaRPr lang="en-US" sz="2000" dirty="0">
              <a:latin typeface="Calibri"/>
              <a:ea typeface="Times New Roman"/>
              <a:cs typeface="Arial"/>
            </a:endParaRPr>
          </a:p>
          <a:p>
            <a:r>
              <a:rPr lang="ar-IQ" sz="2800" dirty="0" smtClean="0">
                <a:latin typeface="Calibri"/>
                <a:ea typeface="Times New Roman"/>
                <a:cs typeface="Arial"/>
              </a:rPr>
              <a:t>وهي </a:t>
            </a:r>
            <a:r>
              <a:rPr lang="ar-IQ" sz="2800" dirty="0">
                <a:latin typeface="Calibri"/>
                <a:ea typeface="Times New Roman"/>
                <a:cs typeface="Arial"/>
              </a:rPr>
              <a:t>عبارة عن التزاوج الذاتي بين افراد نباتية تربطها صلة قرابة من حيث تركيبها الوراثي. ويعد التلقيح الذاتي اشد درجات التربية الداخلية في النباتات، وتخف شدة التربية الداخلية تدريجيا </a:t>
            </a:r>
            <a:r>
              <a:rPr lang="ar-IQ" sz="2800" dirty="0" err="1">
                <a:latin typeface="Calibri"/>
                <a:ea typeface="Times New Roman"/>
                <a:cs typeface="Arial"/>
              </a:rPr>
              <a:t>باجراء</a:t>
            </a:r>
            <a:r>
              <a:rPr lang="ar-IQ" sz="2800" dirty="0">
                <a:latin typeface="Calibri"/>
                <a:ea typeface="Times New Roman"/>
                <a:cs typeface="Arial"/>
              </a:rPr>
              <a:t> التلقيح الذاتي بين نباتين من نفس السلالة بدلا من ان يلقح النبات نفسه، وكذلك بين سلالتين يشتركان في احد الاباء او الاجداد ........الخ . </a:t>
            </a:r>
            <a:endParaRPr lang="ar-IQ" dirty="0"/>
          </a:p>
        </p:txBody>
      </p:sp>
    </p:spTree>
    <p:extLst>
      <p:ext uri="{BB962C8B-B14F-4D97-AF65-F5344CB8AC3E}">
        <p14:creationId xmlns:p14="http://schemas.microsoft.com/office/powerpoint/2010/main" val="1213122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اهداف التربية الذاتية في محاصيل خلطية التلقيح :</a:t>
            </a:r>
            <a:endParaRPr lang="ar-IQ" dirty="0"/>
          </a:p>
        </p:txBody>
      </p:sp>
      <p:sp>
        <p:nvSpPr>
          <p:cNvPr id="3" name="عنصر نائب للمحتوى 2"/>
          <p:cNvSpPr>
            <a:spLocks noGrp="1"/>
          </p:cNvSpPr>
          <p:nvPr>
            <p:ph idx="1"/>
          </p:nvPr>
        </p:nvSpPr>
        <p:spPr/>
        <p:txBody>
          <a:bodyPr/>
          <a:lstStyle/>
          <a:p>
            <a:pPr marL="342900" lvl="0" indent="-342900" algn="just">
              <a:lnSpc>
                <a:spcPct val="115000"/>
              </a:lnSpc>
              <a:buFont typeface="+mj-lt"/>
              <a:buAutoNum type="arabicPeriod"/>
            </a:pPr>
            <a:r>
              <a:rPr lang="ar-IQ" sz="2800" dirty="0">
                <a:latin typeface="Calibri"/>
                <a:ea typeface="Times New Roman"/>
                <a:cs typeface="Arial"/>
              </a:rPr>
              <a:t>الحصول على سلالات نقية </a:t>
            </a:r>
            <a:r>
              <a:rPr lang="ar-IQ" sz="2800" dirty="0" err="1">
                <a:latin typeface="Calibri"/>
                <a:ea typeface="Times New Roman"/>
                <a:cs typeface="Arial"/>
              </a:rPr>
              <a:t>لايتغير</a:t>
            </a:r>
            <a:r>
              <a:rPr lang="ar-IQ" sz="2800" dirty="0">
                <a:latin typeface="Calibri"/>
                <a:ea typeface="Times New Roman"/>
                <a:cs typeface="Arial"/>
              </a:rPr>
              <a:t> تركيبها الوراثي عند اكثارها ذاتيا في محاصيل خلطية التلقيح .</a:t>
            </a:r>
            <a:endParaRPr lang="en-US" sz="2000" dirty="0">
              <a:latin typeface="Calibri"/>
              <a:ea typeface="Times New Roman"/>
              <a:cs typeface="Arial"/>
            </a:endParaRPr>
          </a:p>
          <a:p>
            <a:pPr marL="342900" lvl="0" indent="-342900" algn="just">
              <a:lnSpc>
                <a:spcPct val="115000"/>
              </a:lnSpc>
              <a:buFont typeface="+mj-lt"/>
              <a:buAutoNum type="arabicPeriod"/>
            </a:pPr>
            <a:r>
              <a:rPr lang="ar-IQ" sz="2800" dirty="0">
                <a:latin typeface="Calibri"/>
                <a:ea typeface="Times New Roman"/>
                <a:cs typeface="Arial"/>
              </a:rPr>
              <a:t>زيادة التغايرات الوراثية بين افراد العشيرة النباتية (اي السلالات المتكونة) مما يزيد من كفاءة عملية الانتخاب.</a:t>
            </a:r>
            <a:endParaRPr lang="en-US" sz="2000" dirty="0">
              <a:latin typeface="Calibri"/>
              <a:ea typeface="Times New Roman"/>
              <a:cs typeface="Arial"/>
            </a:endParaRPr>
          </a:p>
          <a:p>
            <a:pPr marL="342900" lvl="0" indent="-342900" algn="just">
              <a:lnSpc>
                <a:spcPct val="115000"/>
              </a:lnSpc>
              <a:spcAft>
                <a:spcPts val="1000"/>
              </a:spcAft>
              <a:buFont typeface="+mj-lt"/>
              <a:buAutoNum type="arabicPeriod"/>
            </a:pPr>
            <a:r>
              <a:rPr lang="ar-IQ" sz="2800" dirty="0" err="1">
                <a:latin typeface="Calibri"/>
                <a:ea typeface="Times New Roman"/>
                <a:cs typeface="Arial"/>
              </a:rPr>
              <a:t>خفص</a:t>
            </a:r>
            <a:r>
              <a:rPr lang="ar-IQ" sz="2800" dirty="0">
                <a:latin typeface="Calibri"/>
                <a:ea typeface="Times New Roman"/>
                <a:cs typeface="Arial"/>
              </a:rPr>
              <a:t> عدد الجينات المسئولة عن الصفات غير المرغوبة .</a:t>
            </a:r>
            <a:endParaRPr lang="en-US" sz="2000" dirty="0">
              <a:latin typeface="Calibri"/>
              <a:ea typeface="Times New Roman"/>
              <a:cs typeface="Arial"/>
            </a:endParaRPr>
          </a:p>
          <a:p>
            <a:pPr marL="0" indent="0">
              <a:buNone/>
            </a:pPr>
            <a:r>
              <a:rPr lang="ar-IQ" sz="2800" dirty="0" smtClean="0">
                <a:latin typeface="Calibri"/>
                <a:ea typeface="Times New Roman"/>
                <a:cs typeface="Arial"/>
              </a:rPr>
              <a:t>4. الحصول </a:t>
            </a:r>
            <a:r>
              <a:rPr lang="ar-IQ" sz="2800" dirty="0">
                <a:latin typeface="Calibri"/>
                <a:ea typeface="Times New Roman"/>
                <a:cs typeface="Arial"/>
              </a:rPr>
              <a:t>على اصناف جديدة من الخضر وخصوصا خضرية التكاثر.</a:t>
            </a:r>
            <a:endParaRPr lang="ar-IQ" dirty="0"/>
          </a:p>
        </p:txBody>
      </p:sp>
    </p:spTree>
    <p:extLst>
      <p:ext uri="{BB962C8B-B14F-4D97-AF65-F5344CB8AC3E}">
        <p14:creationId xmlns:p14="http://schemas.microsoft.com/office/powerpoint/2010/main" val="749287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err="1"/>
              <a:t>تاثير</a:t>
            </a:r>
            <a:r>
              <a:rPr lang="ar-IQ" dirty="0"/>
              <a:t> التربية الذاتية على النباتات خلطية التلقيح :</a:t>
            </a:r>
            <a:endParaRPr lang="ar-IQ" dirty="0"/>
          </a:p>
        </p:txBody>
      </p:sp>
      <p:sp>
        <p:nvSpPr>
          <p:cNvPr id="3" name="عنصر نائب للمحتوى 2"/>
          <p:cNvSpPr>
            <a:spLocks noGrp="1"/>
          </p:cNvSpPr>
          <p:nvPr>
            <p:ph idx="1"/>
          </p:nvPr>
        </p:nvSpPr>
        <p:spPr>
          <a:xfrm>
            <a:off x="457200" y="2636912"/>
            <a:ext cx="8229600" cy="3687688"/>
          </a:xfrm>
        </p:spPr>
        <p:txBody>
          <a:bodyPr/>
          <a:lstStyle/>
          <a:p>
            <a:r>
              <a:rPr lang="ar-IQ" dirty="0"/>
              <a:t> </a:t>
            </a:r>
            <a:r>
              <a:rPr lang="ar-IQ" dirty="0" err="1"/>
              <a:t>يؤي</a:t>
            </a:r>
            <a:r>
              <a:rPr lang="ar-IQ" dirty="0"/>
              <a:t> التلقيح المستمر الى تحويل افراد اية مجموعة  نباتية خلطية التلقيح الى حالة الاصالة الوراثية، اي تحويل النسل الناتج كله الى افراد اصيلة </a:t>
            </a:r>
            <a:r>
              <a:rPr lang="en-US" dirty="0"/>
              <a:t>Homozygous </a:t>
            </a:r>
            <a:r>
              <a:rPr lang="ar-IQ" dirty="0"/>
              <a:t>بدلا من </a:t>
            </a:r>
            <a:r>
              <a:rPr lang="en-US" dirty="0"/>
              <a:t>Heterozygosis </a:t>
            </a:r>
            <a:r>
              <a:rPr lang="ar-IQ" dirty="0"/>
              <a:t>ولكنها تكون غير متجانسة لان النسل الناتج سيحتوي على مجموعة من السلالات المختلفة فيما بينها وراثيا لكن كل سلالة متشابهة وراثيا (اي نباتاتها تكون متشابهة وراثيا) وتكون كل سلالة متجانسة وراثيا </a:t>
            </a:r>
            <a:r>
              <a:rPr lang="ar-IQ" dirty="0" err="1"/>
              <a:t>ومظهريا</a:t>
            </a:r>
            <a:r>
              <a:rPr lang="ar-IQ" dirty="0"/>
              <a:t> .</a:t>
            </a:r>
            <a:endParaRPr lang="ar-IQ" dirty="0"/>
          </a:p>
        </p:txBody>
      </p:sp>
    </p:spTree>
    <p:extLst>
      <p:ext uri="{BB962C8B-B14F-4D97-AF65-F5344CB8AC3E}">
        <p14:creationId xmlns:p14="http://schemas.microsoft.com/office/powerpoint/2010/main" val="3460341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360040"/>
          </a:xfrm>
        </p:spPr>
        <p:txBody>
          <a:bodyPr>
            <a:normAutofit fontScale="90000"/>
          </a:bodyPr>
          <a:lstStyle/>
          <a:p>
            <a:endParaRPr lang="ar-IQ" dirty="0"/>
          </a:p>
        </p:txBody>
      </p:sp>
      <p:sp>
        <p:nvSpPr>
          <p:cNvPr id="3" name="عنصر نائب للمحتوى 2"/>
          <p:cNvSpPr>
            <a:spLocks noGrp="1"/>
          </p:cNvSpPr>
          <p:nvPr>
            <p:ph idx="1"/>
          </p:nvPr>
        </p:nvSpPr>
        <p:spPr>
          <a:xfrm>
            <a:off x="457200" y="1124744"/>
            <a:ext cx="8229600" cy="5199856"/>
          </a:xfrm>
        </p:spPr>
        <p:txBody>
          <a:bodyPr>
            <a:normAutofit/>
          </a:bodyPr>
          <a:lstStyle/>
          <a:p>
            <a:r>
              <a:rPr lang="ar-IQ" dirty="0"/>
              <a:t>ان عدد السلالات او الطرز يمكن حسابه من المعادلة التالية 2</a:t>
            </a:r>
            <a:r>
              <a:rPr lang="en-US" dirty="0"/>
              <a:t>n </a:t>
            </a:r>
            <a:r>
              <a:rPr lang="ar-IQ" dirty="0"/>
              <a:t>وهي عدد ازواج الجينات المسئولة عن الصفة. مثلا اذا احتوى النبات زوجا واحدا خلطيا من الجينات المسئولة عن صفة معينة فان التلقيح الذاتي المستمر لهذا النبات سيؤدي الى الحصول على سلالتين نقيتين واذا احتوى على عشرة ازواج خلطية اي 210 فان عدد السلالات النقية سيكون 1034 وهكذا. ويعمل التلقيح الذاتي المستمر على خفض نسب الافراد الخلطية وزيادة نسبة الافراد الاصلية وحسب المعادلة التالية </a:t>
            </a:r>
            <a:r>
              <a:rPr lang="ar-IQ" dirty="0" smtClean="0"/>
              <a:t>:</a:t>
            </a:r>
          </a:p>
          <a:p>
            <a:endParaRPr lang="ar-IQ" dirty="0"/>
          </a:p>
          <a:p>
            <a:r>
              <a:rPr lang="ar-IQ" dirty="0"/>
              <a:t>حيث ان :</a:t>
            </a:r>
          </a:p>
          <a:p>
            <a:r>
              <a:rPr lang="en-US" dirty="0"/>
              <a:t>m </a:t>
            </a:r>
            <a:r>
              <a:rPr lang="ar-IQ" dirty="0" smtClean="0"/>
              <a:t> = رقم </a:t>
            </a:r>
            <a:r>
              <a:rPr lang="ar-IQ" dirty="0"/>
              <a:t>جيل التلقيح الذاتي (عدد الاجيال) </a:t>
            </a:r>
          </a:p>
          <a:p>
            <a:r>
              <a:rPr lang="en-US" dirty="0"/>
              <a:t>n </a:t>
            </a:r>
            <a:r>
              <a:rPr lang="ar-IQ" dirty="0" smtClean="0"/>
              <a:t> = عدد </a:t>
            </a:r>
            <a:r>
              <a:rPr lang="ar-IQ" dirty="0"/>
              <a:t>المواقع الوراثية (الجينات) الخلطية في جيل الاباء.</a:t>
            </a:r>
          </a:p>
          <a:p>
            <a:pPr marL="0" indent="0">
              <a:buNone/>
            </a:pPr>
            <a:endParaRPr lang="ar-IQ"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710" y="3933056"/>
            <a:ext cx="276225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4120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ظاهرة قوة الهجين </a:t>
            </a:r>
            <a:r>
              <a:rPr lang="en-US" dirty="0" err="1"/>
              <a:t>Heterosis</a:t>
            </a:r>
            <a:r>
              <a:rPr lang="en-US" dirty="0"/>
              <a:t> </a:t>
            </a:r>
            <a:endParaRPr lang="ar-IQ" dirty="0"/>
          </a:p>
        </p:txBody>
      </p:sp>
      <p:sp>
        <p:nvSpPr>
          <p:cNvPr id="3" name="عنصر نائب للمحتوى 2"/>
          <p:cNvSpPr>
            <a:spLocks noGrp="1"/>
          </p:cNvSpPr>
          <p:nvPr>
            <p:ph idx="1"/>
          </p:nvPr>
        </p:nvSpPr>
        <p:spPr/>
        <p:txBody>
          <a:bodyPr>
            <a:normAutofit fontScale="92500"/>
          </a:bodyPr>
          <a:lstStyle/>
          <a:p>
            <a:pPr algn="just">
              <a:lnSpc>
                <a:spcPct val="115000"/>
              </a:lnSpc>
              <a:spcAft>
                <a:spcPts val="1000"/>
              </a:spcAft>
            </a:pPr>
            <a:r>
              <a:rPr lang="ar-IQ" sz="2800" dirty="0">
                <a:latin typeface="Calibri"/>
                <a:ea typeface="Times New Roman"/>
                <a:cs typeface="Arial"/>
              </a:rPr>
              <a:t>يسعى العاملون في مجال تربية وتحسين النبات للاستفادة من جميع الظواهر الايجابية التي تؤدي الى زيادة حاصل النبات وحسب الجزء الي يهم المربي سواء كان المحصول ثمريا او بذريا او ورقيا او جذريا او سيقان نباتية، ومن اهم هذه الظواهر هي قوة الهجين </a:t>
            </a:r>
            <a:r>
              <a:rPr lang="en-US" sz="2800" dirty="0">
                <a:latin typeface="Calibri"/>
                <a:ea typeface="Times New Roman"/>
                <a:cs typeface="Arial"/>
              </a:rPr>
              <a:t>Hybrid vigor </a:t>
            </a:r>
            <a:r>
              <a:rPr lang="ar-IQ" sz="2800" dirty="0">
                <a:latin typeface="Calibri"/>
                <a:ea typeface="Times New Roman"/>
                <a:cs typeface="Arial"/>
              </a:rPr>
              <a:t> التي تحدث في افراد الجيل الاول </a:t>
            </a:r>
            <a:r>
              <a:rPr lang="en-US" sz="2800" dirty="0">
                <a:latin typeface="Calibri"/>
                <a:ea typeface="Times New Roman"/>
                <a:cs typeface="Arial"/>
              </a:rPr>
              <a:t>F</a:t>
            </a:r>
            <a:r>
              <a:rPr lang="en-US" sz="2800" baseline="-25000" dirty="0">
                <a:latin typeface="Calibri"/>
                <a:ea typeface="Times New Roman"/>
                <a:cs typeface="Arial"/>
              </a:rPr>
              <a:t>1</a:t>
            </a:r>
            <a:r>
              <a:rPr lang="en-US" sz="2800" baseline="-25000" dirty="0">
                <a:latin typeface="Arial"/>
                <a:ea typeface="Times New Roman"/>
                <a:cs typeface="Arial"/>
              </a:rPr>
              <a:t> </a:t>
            </a:r>
            <a:r>
              <a:rPr lang="ar-IQ" sz="2800" dirty="0">
                <a:latin typeface="Calibri"/>
                <a:ea typeface="Times New Roman"/>
                <a:cs typeface="Arial"/>
              </a:rPr>
              <a:t>الهجينة. ان ظاهرة قوة الهجين قديمة قدم النبات، وقد وجدت في الطبيعة وارتبطت بالتلقيح الخلطي وتطورت من خلال عملية </a:t>
            </a:r>
            <a:r>
              <a:rPr lang="ar-IQ" sz="2800" dirty="0" err="1">
                <a:latin typeface="Calibri"/>
                <a:ea typeface="Times New Roman"/>
                <a:cs typeface="Arial"/>
              </a:rPr>
              <a:t>التطورالطبيعي</a:t>
            </a:r>
            <a:r>
              <a:rPr lang="ar-IQ" sz="2800" dirty="0">
                <a:latin typeface="Calibri"/>
                <a:ea typeface="Times New Roman"/>
                <a:cs typeface="Arial"/>
              </a:rPr>
              <a:t> التقائي </a:t>
            </a:r>
            <a:r>
              <a:rPr lang="ar-IQ" sz="2800" dirty="0" err="1">
                <a:latin typeface="Calibri"/>
                <a:ea typeface="Times New Roman"/>
                <a:cs typeface="Arial"/>
              </a:rPr>
              <a:t>للانواع</a:t>
            </a:r>
            <a:r>
              <a:rPr lang="ar-IQ" sz="2800" dirty="0">
                <a:latin typeface="Calibri"/>
                <a:ea typeface="Times New Roman"/>
                <a:cs typeface="Arial"/>
              </a:rPr>
              <a:t> النباتية  فحدثت على مدى عدة الاف من السنين تغيرات كثيرة ادت الى ظهور الاختلاف في </a:t>
            </a:r>
            <a:r>
              <a:rPr lang="ar-IQ" sz="2800" dirty="0" err="1">
                <a:latin typeface="Calibri"/>
                <a:ea typeface="Times New Roman"/>
                <a:cs typeface="Arial"/>
              </a:rPr>
              <a:t>اللقائح</a:t>
            </a:r>
            <a:r>
              <a:rPr lang="ar-IQ" sz="2800" dirty="0">
                <a:latin typeface="Calibri"/>
                <a:ea typeface="Times New Roman"/>
                <a:cs typeface="Arial"/>
              </a:rPr>
              <a:t> على حساب الحد من التماثل الوراثي بينها .</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2341423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216024"/>
          </a:xfrm>
        </p:spPr>
        <p:txBody>
          <a:bodyPr>
            <a:normAutofit fontScale="90000"/>
          </a:bodyPr>
          <a:lstStyle/>
          <a:p>
            <a:endParaRPr lang="ar-IQ" dirty="0"/>
          </a:p>
        </p:txBody>
      </p:sp>
      <p:sp>
        <p:nvSpPr>
          <p:cNvPr id="3" name="عنصر نائب للمحتوى 2"/>
          <p:cNvSpPr>
            <a:spLocks noGrp="1"/>
          </p:cNvSpPr>
          <p:nvPr>
            <p:ph idx="1"/>
          </p:nvPr>
        </p:nvSpPr>
        <p:spPr>
          <a:xfrm>
            <a:off x="457200" y="1268760"/>
            <a:ext cx="8229600" cy="4536504"/>
          </a:xfrm>
        </p:spPr>
        <p:txBody>
          <a:bodyPr/>
          <a:lstStyle/>
          <a:p>
            <a:r>
              <a:rPr lang="ar-IQ" dirty="0"/>
              <a:t>مثال : ماهي نسبة الاصالة الوراثية لصفة يحكمها (3) ازواج من الجينات في الجيل الرابع من التلقيح الذاتي ؟ </a:t>
            </a:r>
          </a:p>
          <a:p>
            <a:r>
              <a:rPr lang="ar-IQ" dirty="0"/>
              <a:t>الحل:</a:t>
            </a:r>
          </a:p>
          <a:p>
            <a:r>
              <a:rPr lang="ar-IQ" dirty="0"/>
              <a:t>عدد المواقع الوراثية </a:t>
            </a:r>
            <a:r>
              <a:rPr lang="en-US" dirty="0"/>
              <a:t>n =3 </a:t>
            </a:r>
          </a:p>
          <a:p>
            <a:r>
              <a:rPr lang="ar-IQ" dirty="0" err="1"/>
              <a:t>عددالاجيال</a:t>
            </a:r>
            <a:r>
              <a:rPr lang="ar-IQ" dirty="0"/>
              <a:t> </a:t>
            </a:r>
            <a:r>
              <a:rPr lang="en-US" dirty="0"/>
              <a:t>m =4 </a:t>
            </a:r>
          </a:p>
          <a:p>
            <a:endParaRPr lang="ar-IQ"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645024"/>
            <a:ext cx="5400600" cy="797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42524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1143000"/>
          </a:xfrm>
        </p:spPr>
        <p:txBody>
          <a:bodyPr>
            <a:normAutofit fontScale="90000"/>
          </a:bodyPr>
          <a:lstStyle/>
          <a:p>
            <a:pPr algn="r"/>
            <a:r>
              <a:rPr lang="ar-IQ" dirty="0" err="1"/>
              <a:t>تاثير</a:t>
            </a:r>
            <a:r>
              <a:rPr lang="ar-IQ" dirty="0"/>
              <a:t> التربية الذاتية (الداخلية) على الشكل المظهري :</a:t>
            </a:r>
            <a:endParaRPr lang="ar-IQ" dirty="0"/>
          </a:p>
        </p:txBody>
      </p:sp>
      <p:sp>
        <p:nvSpPr>
          <p:cNvPr id="3" name="عنصر نائب للمحتوى 2"/>
          <p:cNvSpPr>
            <a:spLocks noGrp="1"/>
          </p:cNvSpPr>
          <p:nvPr>
            <p:ph idx="1"/>
          </p:nvPr>
        </p:nvSpPr>
        <p:spPr>
          <a:xfrm>
            <a:off x="611560" y="1628800"/>
            <a:ext cx="8229600" cy="4695800"/>
          </a:xfrm>
        </p:spPr>
        <p:txBody>
          <a:bodyPr>
            <a:normAutofit fontScale="92500" lnSpcReduction="10000"/>
          </a:bodyPr>
          <a:lstStyle/>
          <a:p>
            <a:r>
              <a:rPr lang="ar-IQ" dirty="0"/>
              <a:t> يترافق التدهور في الصفات مع التربية الداخلية </a:t>
            </a:r>
            <a:r>
              <a:rPr lang="en-US" dirty="0"/>
              <a:t>Inbreeding Depression  </a:t>
            </a:r>
            <a:r>
              <a:rPr lang="ar-IQ" dirty="0"/>
              <a:t>مثل انخفاض النمو وقلة الإنتاجية وظهور صفات غير مرغوبة كنقص الكلوروفيل والذي يتراوح من نقص بسيط الى نقص كامل في الاوراق، اضافة الى ظهور انعزالات مميتة واخرى مخفضة للحيوية، ومثال على </a:t>
            </a:r>
            <a:r>
              <a:rPr lang="ar-IQ" dirty="0" err="1"/>
              <a:t>ذالك</a:t>
            </a:r>
            <a:r>
              <a:rPr lang="ar-IQ" dirty="0"/>
              <a:t> تدهور نباتات </a:t>
            </a:r>
            <a:r>
              <a:rPr lang="ar-IQ" dirty="0" err="1"/>
              <a:t>الخضرالتابعة</a:t>
            </a:r>
            <a:r>
              <a:rPr lang="ar-IQ" dirty="0"/>
              <a:t> للعائلة الصليبية بشدة نتيجة التربية الذاتية وكذلك نبات الكراث الذي يصل النقص في قوة النمو فيه الى 35% بعد جيل واحد من التلقيح الذاتي. ومع ذلك هناك بعض المحاصيل تتحمل التربية الذاتية مثل البصل العادي، ولا توجد اي مشاكلة في اكثار السلالات </a:t>
            </a:r>
            <a:r>
              <a:rPr lang="ar-IQ" dirty="0" err="1"/>
              <a:t>المرباة</a:t>
            </a:r>
            <a:r>
              <a:rPr lang="ar-IQ" dirty="0"/>
              <a:t> تربية ذاتية. ويمكن حساب نسبة التدهور المصاحب للتربية الداخلية من المعادلة التالية </a:t>
            </a:r>
            <a:r>
              <a:rPr lang="ar-IQ" dirty="0" smtClean="0"/>
              <a:t>:</a:t>
            </a:r>
          </a:p>
          <a:p>
            <a:pPr marL="0" indent="0">
              <a:buNone/>
            </a:pPr>
            <a:endParaRPr lang="ar-IQ" dirty="0" smtClean="0"/>
          </a:p>
          <a:p>
            <a:pPr algn="just">
              <a:lnSpc>
                <a:spcPct val="115000"/>
              </a:lnSpc>
              <a:spcAft>
                <a:spcPts val="1000"/>
              </a:spcAft>
            </a:pPr>
            <a:r>
              <a:rPr lang="ar-IQ" sz="2800" dirty="0">
                <a:latin typeface="Calibri"/>
                <a:ea typeface="Times New Roman"/>
                <a:cs typeface="Arial"/>
              </a:rPr>
              <a:t>حيث ان:   </a:t>
            </a:r>
            <a:r>
              <a:rPr lang="ar-IQ" sz="2800" dirty="0" smtClean="0">
                <a:latin typeface="Calibri"/>
                <a:ea typeface="Times New Roman"/>
                <a:cs typeface="Arial"/>
              </a:rPr>
              <a:t>        </a:t>
            </a:r>
            <a:r>
              <a:rPr lang="ar-IQ" sz="2800" dirty="0">
                <a:latin typeface="Calibri"/>
                <a:ea typeface="Times New Roman"/>
                <a:cs typeface="Arial"/>
              </a:rPr>
              <a:t>متوسط الجيلين الاول والثاني، مع العلم ان الجيل الاول لقح ذاتيا </a:t>
            </a:r>
            <a:r>
              <a:rPr lang="ar-IQ" sz="2800" dirty="0" err="1">
                <a:latin typeface="Calibri"/>
                <a:ea typeface="Times New Roman"/>
                <a:cs typeface="Arial"/>
              </a:rPr>
              <a:t>لانتاج</a:t>
            </a:r>
            <a:r>
              <a:rPr lang="ar-IQ" sz="2800" dirty="0">
                <a:latin typeface="Calibri"/>
                <a:ea typeface="Times New Roman"/>
                <a:cs typeface="Arial"/>
              </a:rPr>
              <a:t> الجيل الثاني . </a:t>
            </a:r>
            <a:endParaRPr lang="en-US" sz="2000" dirty="0">
              <a:latin typeface="Calibri"/>
              <a:ea typeface="Times New Roman"/>
              <a:cs typeface="Arial"/>
            </a:endParaRPr>
          </a:p>
          <a:p>
            <a:endParaRPr lang="ar-IQ" dirty="0" smtClean="0"/>
          </a:p>
          <a:p>
            <a:endParaRPr lang="ar-IQ"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437112"/>
            <a:ext cx="3384376"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5171969"/>
            <a:ext cx="829816"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4295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204864"/>
            <a:ext cx="8229600" cy="4119736"/>
          </a:xfrm>
        </p:spPr>
        <p:txBody>
          <a:bodyPr/>
          <a:lstStyle/>
          <a:p>
            <a:r>
              <a:rPr lang="ar-IQ" dirty="0"/>
              <a:t>مثال : كان انتاج الجيل الاول من صنف </a:t>
            </a:r>
            <a:r>
              <a:rPr lang="ar-IQ" dirty="0" err="1"/>
              <a:t>طماطة</a:t>
            </a:r>
            <a:r>
              <a:rPr lang="ar-IQ" dirty="0"/>
              <a:t> 10 كغم /نبات اما في الجيل الثاني فكان الانتاج للنبات الواحد 6 كغم ،ما مقدار التدهور الوراثي بين الجيلين ؟ </a:t>
            </a:r>
            <a:endParaRPr lang="ar-IQ"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6912" y="4005064"/>
            <a:ext cx="6120680"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0169" y="3919339"/>
            <a:ext cx="1463799"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6" y="3919339"/>
            <a:ext cx="1752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70534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err="1"/>
              <a:t>تاثير</a:t>
            </a:r>
            <a:r>
              <a:rPr lang="ar-IQ" dirty="0"/>
              <a:t> التربية الداخلية (الذاتية) على التركيب الوراثي  : </a:t>
            </a:r>
            <a:endParaRPr lang="ar-IQ" dirty="0"/>
          </a:p>
        </p:txBody>
      </p:sp>
      <p:sp>
        <p:nvSpPr>
          <p:cNvPr id="3" name="عنصر نائب للمحتوى 2"/>
          <p:cNvSpPr>
            <a:spLocks noGrp="1"/>
          </p:cNvSpPr>
          <p:nvPr>
            <p:ph idx="1"/>
          </p:nvPr>
        </p:nvSpPr>
        <p:spPr/>
        <p:txBody>
          <a:bodyPr/>
          <a:lstStyle/>
          <a:p>
            <a:r>
              <a:rPr lang="ar-IQ" dirty="0"/>
              <a:t> تؤدي التربية الذاتية في المحاصيل خلطية التلقيح الى انعزال سلالات اصلية وراثيا تسمى بالسلالات النقية </a:t>
            </a:r>
            <a:r>
              <a:rPr lang="ar-IQ" dirty="0" err="1"/>
              <a:t>المرباة</a:t>
            </a:r>
            <a:r>
              <a:rPr lang="ar-IQ" dirty="0"/>
              <a:t> داخليا (</a:t>
            </a:r>
            <a:r>
              <a:rPr lang="en-US" dirty="0"/>
              <a:t>Inbreed lines) . </a:t>
            </a:r>
            <a:r>
              <a:rPr lang="ar-IQ" dirty="0"/>
              <a:t>والفرق بين هذه السلالات و الخطوط النقية الـ (</a:t>
            </a:r>
            <a:r>
              <a:rPr lang="en-US" dirty="0"/>
              <a:t>pure line) </a:t>
            </a:r>
            <a:r>
              <a:rPr lang="ar-IQ" dirty="0"/>
              <a:t>هو ان الخطوط النقية تنشأ نتيجة للتلقيح الذاتي الطبيعي في النبات ذاتية التلقيح، اما السلالات النقية </a:t>
            </a:r>
            <a:r>
              <a:rPr lang="ar-IQ" dirty="0" err="1"/>
              <a:t>المرياة</a:t>
            </a:r>
            <a:r>
              <a:rPr lang="ar-IQ" dirty="0"/>
              <a:t> داخليا فتنشأ نتيجة للتلقيح الذاتي الاجباري (الاصطناعي) في النباتات خلطية التلقيح. وان كلا النوعين من السلالات يصل الى درجة عالية من النقاوة الوراثية(الاصالة) اي</a:t>
            </a:r>
            <a:r>
              <a:rPr lang="en-US" dirty="0"/>
              <a:t>Homozygosity </a:t>
            </a:r>
            <a:r>
              <a:rPr lang="ar-IQ" dirty="0"/>
              <a:t>والتجانس الوراثي </a:t>
            </a:r>
            <a:r>
              <a:rPr lang="en-US" dirty="0" err="1"/>
              <a:t>Homogenity</a:t>
            </a:r>
            <a:r>
              <a:rPr lang="en-US" dirty="0"/>
              <a:t> </a:t>
            </a:r>
          </a:p>
          <a:p>
            <a:pPr marL="0" indent="0">
              <a:buNone/>
            </a:pPr>
            <a:endParaRPr lang="ar-IQ" dirty="0"/>
          </a:p>
        </p:txBody>
      </p:sp>
    </p:spTree>
    <p:extLst>
      <p:ext uri="{BB962C8B-B14F-4D97-AF65-F5344CB8AC3E}">
        <p14:creationId xmlns:p14="http://schemas.microsoft.com/office/powerpoint/2010/main" val="21223056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432048"/>
          </a:xfrm>
        </p:spPr>
        <p:txBody>
          <a:bodyPr>
            <a:normAutofit fontScale="90000"/>
          </a:bodyPr>
          <a:lstStyle/>
          <a:p>
            <a:endParaRPr lang="ar-IQ" dirty="0"/>
          </a:p>
        </p:txBody>
      </p:sp>
      <p:sp>
        <p:nvSpPr>
          <p:cNvPr id="3" name="عنصر نائب للمحتوى 2"/>
          <p:cNvSpPr>
            <a:spLocks noGrp="1"/>
          </p:cNvSpPr>
          <p:nvPr>
            <p:ph idx="1"/>
          </p:nvPr>
        </p:nvSpPr>
        <p:spPr>
          <a:xfrm>
            <a:off x="457200" y="1124744"/>
            <a:ext cx="8229600" cy="5199856"/>
          </a:xfrm>
        </p:spPr>
        <p:txBody>
          <a:bodyPr>
            <a:normAutofit fontScale="70000" lnSpcReduction="20000"/>
          </a:bodyPr>
          <a:lstStyle/>
          <a:p>
            <a:pPr marL="16510" algn="just">
              <a:lnSpc>
                <a:spcPct val="115000"/>
              </a:lnSpc>
            </a:pPr>
            <a:r>
              <a:rPr lang="ar-IQ" sz="2800" b="1" dirty="0">
                <a:latin typeface="Calibri"/>
                <a:ea typeface="Times New Roman"/>
                <a:cs typeface="Arial"/>
              </a:rPr>
              <a:t>وفيما يلي مثال يبين كيفية الحصول على السلالات الاصلية بالتلقيح الذاتي المستمر : </a:t>
            </a:r>
            <a:endParaRPr lang="en-US" sz="2000" dirty="0">
              <a:latin typeface="Calibri"/>
              <a:ea typeface="Times New Roman"/>
              <a:cs typeface="Arial"/>
            </a:endParaRPr>
          </a:p>
          <a:p>
            <a:pPr marL="16510" algn="just">
              <a:lnSpc>
                <a:spcPct val="115000"/>
              </a:lnSpc>
            </a:pPr>
            <a:r>
              <a:rPr lang="ar-IQ" sz="2800" b="1" dirty="0">
                <a:latin typeface="Calibri"/>
                <a:ea typeface="Times New Roman"/>
                <a:cs typeface="Arial"/>
              </a:rPr>
              <a:t>ليكن لدينا نبات تركيبة الوراثي </a:t>
            </a:r>
            <a:r>
              <a:rPr lang="en-US" sz="2800" b="1" dirty="0" err="1">
                <a:latin typeface="Calibri"/>
                <a:ea typeface="Times New Roman"/>
                <a:cs typeface="Arial"/>
              </a:rPr>
              <a:t>Aa</a:t>
            </a:r>
            <a:r>
              <a:rPr lang="ar-IQ" sz="2800" b="1" dirty="0">
                <a:latin typeface="Calibri"/>
                <a:ea typeface="Times New Roman"/>
                <a:cs typeface="Arial"/>
              </a:rPr>
              <a:t> اي خليط لزوج واحد من الجينات . </a:t>
            </a:r>
            <a:endParaRPr lang="en-US" sz="2000" dirty="0">
              <a:latin typeface="Calibri"/>
              <a:ea typeface="Times New Roman"/>
              <a:cs typeface="Arial"/>
            </a:endParaRPr>
          </a:p>
          <a:p>
            <a:pPr marL="16510" algn="just">
              <a:lnSpc>
                <a:spcPct val="115000"/>
              </a:lnSpc>
              <a:tabLst>
                <a:tab pos="3895725" algn="l"/>
              </a:tabLst>
            </a:pPr>
            <a:r>
              <a:rPr lang="ar-IQ" sz="2800" b="1" dirty="0">
                <a:latin typeface="Calibri"/>
                <a:ea typeface="Times New Roman"/>
                <a:cs typeface="Arial"/>
              </a:rPr>
              <a:t> </a:t>
            </a:r>
            <a:endParaRPr lang="en-US" sz="2000" dirty="0">
              <a:latin typeface="Calibri"/>
              <a:ea typeface="Times New Roman"/>
              <a:cs typeface="Arial"/>
            </a:endParaRPr>
          </a:p>
          <a:p>
            <a:pPr marL="16510" algn="just">
              <a:lnSpc>
                <a:spcPct val="115000"/>
              </a:lnSpc>
              <a:tabLst>
                <a:tab pos="3895725" algn="l"/>
              </a:tabLst>
            </a:pPr>
            <a:r>
              <a:rPr lang="ar-IQ" sz="2800" b="1" dirty="0">
                <a:latin typeface="Calibri"/>
                <a:ea typeface="Times New Roman"/>
                <a:cs typeface="Arial"/>
              </a:rPr>
              <a:t>تلقيح ذاتي لـ </a:t>
            </a:r>
            <a:r>
              <a:rPr lang="en-US" sz="2800" b="1" dirty="0">
                <a:latin typeface="Calibri"/>
                <a:ea typeface="Times New Roman"/>
                <a:cs typeface="Arial"/>
              </a:rPr>
              <a:t>                  </a:t>
            </a:r>
            <a:r>
              <a:rPr lang="en-US" sz="2800" b="1" dirty="0" err="1">
                <a:latin typeface="Calibri"/>
                <a:ea typeface="Times New Roman"/>
                <a:cs typeface="Arial"/>
              </a:rPr>
              <a:t>Aa</a:t>
            </a:r>
            <a:r>
              <a:rPr lang="en-US" sz="2800" b="1" dirty="0">
                <a:latin typeface="Calibri"/>
                <a:ea typeface="Times New Roman"/>
                <a:cs typeface="Arial"/>
              </a:rPr>
              <a:t> :     </a:t>
            </a:r>
            <a:r>
              <a:rPr lang="ar-IQ" sz="2800" b="1" dirty="0">
                <a:latin typeface="Calibri"/>
                <a:ea typeface="Times New Roman"/>
                <a:cs typeface="Arial"/>
              </a:rPr>
              <a:t>       </a:t>
            </a:r>
            <a:r>
              <a:rPr lang="en-US" sz="2800" b="1" dirty="0">
                <a:latin typeface="Calibri"/>
                <a:ea typeface="Times New Roman"/>
                <a:cs typeface="Arial"/>
              </a:rPr>
              <a:t>    </a:t>
            </a:r>
            <a:r>
              <a:rPr lang="en-US" sz="2800" b="1" dirty="0">
                <a:latin typeface="Arial"/>
                <a:ea typeface="Times New Roman"/>
                <a:cs typeface="Arial"/>
              </a:rPr>
              <a:t> </a:t>
            </a:r>
            <a:r>
              <a:rPr lang="en-US" sz="2800" b="1" dirty="0">
                <a:latin typeface="Calibri"/>
                <a:ea typeface="Times New Roman"/>
                <a:cs typeface="Arial"/>
              </a:rPr>
              <a:t>       </a:t>
            </a:r>
            <a:r>
              <a:rPr lang="en-US" sz="2800" b="1" dirty="0">
                <a:latin typeface="Arial"/>
                <a:ea typeface="Times New Roman"/>
                <a:cs typeface="Arial"/>
              </a:rPr>
              <a:t>  </a:t>
            </a:r>
            <a:r>
              <a:rPr lang="en-US" sz="2800" b="1" dirty="0">
                <a:latin typeface="Calibri"/>
                <a:ea typeface="Times New Roman"/>
                <a:cs typeface="Arial"/>
              </a:rPr>
              <a:t>S</a:t>
            </a:r>
            <a:r>
              <a:rPr lang="en-US" sz="2800" b="1" baseline="-25000" dirty="0">
                <a:latin typeface="Calibri"/>
                <a:ea typeface="Times New Roman"/>
                <a:cs typeface="Arial"/>
              </a:rPr>
              <a:t>0</a:t>
            </a:r>
            <a:r>
              <a:rPr lang="en-US" sz="2800" b="1" baseline="-25000" dirty="0">
                <a:latin typeface="Arial"/>
                <a:ea typeface="Times New Roman"/>
                <a:cs typeface="Arial"/>
              </a:rPr>
              <a:t> </a:t>
            </a:r>
            <a:r>
              <a:rPr lang="ar-IQ" sz="2800" b="1" dirty="0">
                <a:latin typeface="Calibri"/>
                <a:ea typeface="Times New Roman"/>
                <a:cs typeface="Arial"/>
              </a:rPr>
              <a:t> الجيل رقم صفر(غير انعزالي)</a:t>
            </a:r>
            <a:endParaRPr lang="en-US" sz="2000" dirty="0">
              <a:latin typeface="Calibri"/>
              <a:ea typeface="Times New Roman"/>
              <a:cs typeface="Arial"/>
            </a:endParaRPr>
          </a:p>
          <a:p>
            <a:pPr marL="16510" algn="just">
              <a:lnSpc>
                <a:spcPct val="115000"/>
              </a:lnSpc>
            </a:pPr>
            <a:r>
              <a:rPr lang="ar-IQ" sz="2800" b="1" dirty="0">
                <a:latin typeface="Calibri"/>
                <a:ea typeface="Times New Roman"/>
                <a:cs typeface="Arial"/>
              </a:rPr>
              <a:t>فينتج :</a:t>
            </a:r>
            <a:endParaRPr lang="en-US" sz="2000" dirty="0">
              <a:latin typeface="Calibri"/>
              <a:ea typeface="Times New Roman"/>
              <a:cs typeface="Arial"/>
            </a:endParaRPr>
          </a:p>
          <a:p>
            <a:pPr marL="16510" algn="just">
              <a:lnSpc>
                <a:spcPct val="115000"/>
              </a:lnSpc>
            </a:pPr>
            <a:r>
              <a:rPr lang="ar-IQ" sz="2800" b="1" dirty="0">
                <a:latin typeface="Calibri"/>
                <a:ea typeface="Times New Roman"/>
                <a:cs typeface="Arial"/>
              </a:rPr>
              <a:t>   </a:t>
            </a:r>
            <a:r>
              <a:rPr lang="en-US" sz="2800" b="1" dirty="0">
                <a:latin typeface="Calibri"/>
                <a:ea typeface="Times New Roman"/>
                <a:cs typeface="Arial"/>
              </a:rPr>
              <a:t>S</a:t>
            </a:r>
            <a:r>
              <a:rPr lang="en-US" sz="2800" b="1" baseline="-25000" dirty="0">
                <a:latin typeface="Calibri"/>
                <a:ea typeface="Times New Roman"/>
                <a:cs typeface="Arial"/>
              </a:rPr>
              <a:t>1                                            </a:t>
            </a:r>
            <a:r>
              <a:rPr lang="en-US" sz="2800" b="1" dirty="0">
                <a:latin typeface="Calibri"/>
                <a:ea typeface="Times New Roman"/>
                <a:cs typeface="Arial"/>
              </a:rPr>
              <a:t>AA  :         </a:t>
            </a:r>
            <a:r>
              <a:rPr lang="en-US" sz="2800" b="1" dirty="0" err="1">
                <a:latin typeface="Calibri"/>
                <a:ea typeface="Times New Roman"/>
                <a:cs typeface="Arial"/>
              </a:rPr>
              <a:t>Aa</a:t>
            </a:r>
            <a:r>
              <a:rPr lang="en-US" sz="2800" b="1" dirty="0">
                <a:latin typeface="Calibri"/>
                <a:ea typeface="Times New Roman"/>
                <a:cs typeface="Arial"/>
              </a:rPr>
              <a:t>   :       </a:t>
            </a:r>
            <a:r>
              <a:rPr lang="en-US" sz="2800" b="1" dirty="0" err="1">
                <a:latin typeface="Calibri"/>
                <a:ea typeface="Times New Roman"/>
                <a:cs typeface="Arial"/>
              </a:rPr>
              <a:t>aa</a:t>
            </a:r>
            <a:r>
              <a:rPr lang="en-US" sz="2800" b="1" dirty="0">
                <a:latin typeface="Calibri"/>
                <a:ea typeface="Times New Roman"/>
                <a:cs typeface="Arial"/>
              </a:rPr>
              <a:t>  </a:t>
            </a:r>
            <a:r>
              <a:rPr lang="ar-IQ" sz="2800" b="1" dirty="0">
                <a:latin typeface="Calibri"/>
                <a:ea typeface="Times New Roman"/>
                <a:cs typeface="Arial"/>
              </a:rPr>
              <a:t>  </a:t>
            </a:r>
            <a:r>
              <a:rPr lang="en-US" sz="2800" b="1" dirty="0">
                <a:latin typeface="Calibri"/>
                <a:ea typeface="Times New Roman"/>
                <a:cs typeface="Arial"/>
              </a:rPr>
              <a:t>  </a:t>
            </a:r>
            <a:r>
              <a:rPr lang="ar-IQ" sz="2800" b="1" dirty="0">
                <a:latin typeface="Calibri"/>
                <a:ea typeface="Times New Roman"/>
                <a:cs typeface="Arial"/>
              </a:rPr>
              <a:t> الجيل الانعزالي الاول </a:t>
            </a:r>
            <a:endParaRPr lang="en-US" sz="2000" dirty="0">
              <a:latin typeface="Calibri"/>
              <a:ea typeface="Times New Roman"/>
              <a:cs typeface="Arial"/>
            </a:endParaRPr>
          </a:p>
          <a:p>
            <a:pPr marL="16510" algn="just">
              <a:lnSpc>
                <a:spcPct val="115000"/>
              </a:lnSpc>
            </a:pPr>
            <a:r>
              <a:rPr lang="en-US" sz="2800" b="1" dirty="0">
                <a:latin typeface="Calibri"/>
                <a:ea typeface="Times New Roman"/>
                <a:cs typeface="Arial"/>
              </a:rPr>
              <a:t>       1  :           2    :        1       </a:t>
            </a:r>
            <a:endParaRPr lang="en-US" sz="2000" dirty="0">
              <a:latin typeface="Calibri"/>
              <a:ea typeface="Times New Roman"/>
              <a:cs typeface="Arial"/>
            </a:endParaRPr>
          </a:p>
          <a:p>
            <a:pPr marL="16510" algn="just">
              <a:lnSpc>
                <a:spcPct val="115000"/>
              </a:lnSpc>
            </a:pPr>
            <a:r>
              <a:rPr lang="en-US" sz="2800" b="1" dirty="0">
                <a:latin typeface="Calibri"/>
                <a:ea typeface="Times New Roman"/>
                <a:cs typeface="Arial"/>
              </a:rPr>
              <a:t>3  :           2    :        3      </a:t>
            </a:r>
            <a:r>
              <a:rPr lang="ar-IQ" sz="2800" b="1" dirty="0">
                <a:latin typeface="Calibri"/>
                <a:ea typeface="Times New Roman"/>
                <a:cs typeface="Arial"/>
              </a:rPr>
              <a:t>      </a:t>
            </a:r>
            <a:r>
              <a:rPr lang="en-US" sz="2800" b="1" dirty="0">
                <a:latin typeface="Calibri"/>
                <a:ea typeface="Times New Roman"/>
                <a:cs typeface="Arial"/>
              </a:rPr>
              <a:t>S</a:t>
            </a:r>
            <a:r>
              <a:rPr lang="en-US" sz="2800" b="1" baseline="-25000" dirty="0">
                <a:latin typeface="Calibri"/>
                <a:ea typeface="Times New Roman"/>
                <a:cs typeface="Arial"/>
              </a:rPr>
              <a:t>2                                      </a:t>
            </a:r>
            <a:r>
              <a:rPr lang="ar-IQ" sz="2800" b="1" dirty="0">
                <a:latin typeface="Calibri"/>
                <a:ea typeface="Times New Roman"/>
                <a:cs typeface="Arial"/>
              </a:rPr>
              <a:t>      الجيل الانعزالي الثاني </a:t>
            </a:r>
            <a:endParaRPr lang="en-US" sz="2000" dirty="0">
              <a:latin typeface="Calibri"/>
              <a:ea typeface="Times New Roman"/>
              <a:cs typeface="Arial"/>
            </a:endParaRPr>
          </a:p>
          <a:p>
            <a:pPr marL="16510" algn="just">
              <a:lnSpc>
                <a:spcPct val="115000"/>
              </a:lnSpc>
            </a:pPr>
            <a:r>
              <a:rPr lang="en-US" sz="2800" b="1" dirty="0">
                <a:latin typeface="Calibri"/>
                <a:ea typeface="Times New Roman"/>
                <a:cs typeface="Arial"/>
              </a:rPr>
              <a:t>S</a:t>
            </a:r>
            <a:r>
              <a:rPr lang="en-US" sz="2800" b="1" baseline="-25000" dirty="0">
                <a:latin typeface="Calibri"/>
                <a:ea typeface="Times New Roman"/>
                <a:cs typeface="Arial"/>
              </a:rPr>
              <a:t>3</a:t>
            </a:r>
            <a:r>
              <a:rPr lang="en-US" sz="2800" b="1" dirty="0">
                <a:latin typeface="Calibri"/>
                <a:ea typeface="Times New Roman"/>
                <a:cs typeface="Arial"/>
              </a:rPr>
              <a:t>                                7  :           2    :        7      </a:t>
            </a:r>
            <a:r>
              <a:rPr lang="en-US" sz="2800" b="1" dirty="0">
                <a:latin typeface="Arial"/>
                <a:ea typeface="Times New Roman"/>
                <a:cs typeface="Arial"/>
              </a:rPr>
              <a:t> </a:t>
            </a:r>
            <a:r>
              <a:rPr lang="ar-IQ" sz="2800" b="1" dirty="0">
                <a:latin typeface="Arial"/>
                <a:ea typeface="Times New Roman"/>
                <a:cs typeface="Arial"/>
              </a:rPr>
              <a:t>     الجيل الانعزالي الثالث </a:t>
            </a:r>
            <a:endParaRPr lang="en-US" sz="2000" dirty="0">
              <a:latin typeface="Calibri"/>
              <a:ea typeface="Times New Roman"/>
              <a:cs typeface="Arial"/>
            </a:endParaRPr>
          </a:p>
          <a:p>
            <a:pPr marL="16510" algn="just">
              <a:lnSpc>
                <a:spcPct val="115000"/>
              </a:lnSpc>
              <a:tabLst>
                <a:tab pos="1289050" algn="l"/>
              </a:tabLst>
            </a:pPr>
            <a:r>
              <a:rPr lang="en-US" sz="2800" b="1" dirty="0">
                <a:latin typeface="Calibri"/>
                <a:ea typeface="Times New Roman"/>
                <a:cs typeface="Arial"/>
              </a:rPr>
              <a:t>15 :           2    :        15    </a:t>
            </a:r>
            <a:r>
              <a:rPr lang="ar-IQ" sz="2800" b="1" dirty="0">
                <a:latin typeface="Calibri"/>
                <a:ea typeface="Times New Roman"/>
                <a:cs typeface="Arial"/>
              </a:rPr>
              <a:t>     </a:t>
            </a:r>
            <a:r>
              <a:rPr lang="en-US" sz="2800" b="1" dirty="0">
                <a:latin typeface="Calibri"/>
                <a:ea typeface="Times New Roman"/>
                <a:cs typeface="Arial"/>
              </a:rPr>
              <a:t>                     </a:t>
            </a:r>
            <a:r>
              <a:rPr lang="ar-IQ" sz="2800" b="1" dirty="0">
                <a:latin typeface="Calibri"/>
                <a:ea typeface="Times New Roman"/>
                <a:cs typeface="Arial"/>
              </a:rPr>
              <a:t>   </a:t>
            </a:r>
            <a:r>
              <a:rPr lang="en-US" sz="2800" b="1" dirty="0">
                <a:latin typeface="Calibri"/>
                <a:ea typeface="Times New Roman"/>
                <a:cs typeface="Arial"/>
              </a:rPr>
              <a:t>S</a:t>
            </a:r>
            <a:r>
              <a:rPr lang="en-US" sz="2800" b="1" baseline="-25000" dirty="0">
                <a:latin typeface="Calibri"/>
                <a:ea typeface="Times New Roman"/>
                <a:cs typeface="Arial"/>
              </a:rPr>
              <a:t>4</a:t>
            </a:r>
            <a:r>
              <a:rPr lang="ar-IQ" sz="2800" b="1" dirty="0">
                <a:latin typeface="Calibri"/>
                <a:ea typeface="Times New Roman"/>
                <a:cs typeface="Arial"/>
              </a:rPr>
              <a:t>     الجيل الانعزالي الرابع </a:t>
            </a:r>
            <a:endParaRPr lang="en-US" sz="2000" dirty="0">
              <a:latin typeface="Calibri"/>
              <a:ea typeface="Times New Roman"/>
              <a:cs typeface="Arial"/>
            </a:endParaRPr>
          </a:p>
          <a:p>
            <a:pPr marL="16510" algn="just">
              <a:lnSpc>
                <a:spcPct val="115000"/>
              </a:lnSpc>
            </a:pPr>
            <a:r>
              <a:rPr lang="ar-IQ" sz="2800" b="1" dirty="0">
                <a:latin typeface="Calibri"/>
                <a:ea typeface="Times New Roman"/>
                <a:cs typeface="Arial"/>
              </a:rPr>
              <a:t>ويمكن معرفة نسب التراكيب الوراثية الثلاثة </a:t>
            </a:r>
            <a:r>
              <a:rPr lang="ar-IQ" sz="2800" b="1" dirty="0" err="1">
                <a:latin typeface="Calibri"/>
                <a:ea typeface="Times New Roman"/>
                <a:cs typeface="Arial"/>
              </a:rPr>
              <a:t>لاي</a:t>
            </a:r>
            <a:r>
              <a:rPr lang="ar-IQ" sz="2800" b="1" dirty="0">
                <a:latin typeface="Calibri"/>
                <a:ea typeface="Times New Roman"/>
                <a:cs typeface="Arial"/>
              </a:rPr>
              <a:t> جيل من الاجيال الانعزالية اي اجيال التلقيح الذاتي من المعادلة التالية : </a:t>
            </a:r>
            <a:endParaRPr lang="en-US" sz="2000" dirty="0">
              <a:latin typeface="Calibri"/>
              <a:ea typeface="Times New Roman"/>
              <a:cs typeface="Arial"/>
            </a:endParaRPr>
          </a:p>
          <a:p>
            <a:pPr marL="16510" algn="l">
              <a:lnSpc>
                <a:spcPct val="115000"/>
              </a:lnSpc>
              <a:spcAft>
                <a:spcPts val="1000"/>
              </a:spcAft>
            </a:pPr>
            <a:r>
              <a:rPr lang="en-US" sz="2800" b="1" dirty="0">
                <a:latin typeface="Calibri"/>
                <a:ea typeface="Times New Roman"/>
                <a:cs typeface="Arial"/>
              </a:rPr>
              <a:t>AA : </a:t>
            </a:r>
            <a:r>
              <a:rPr lang="en-US" sz="2800" b="1" dirty="0" err="1">
                <a:latin typeface="Calibri"/>
                <a:ea typeface="Times New Roman"/>
                <a:cs typeface="Arial"/>
              </a:rPr>
              <a:t>Aa</a:t>
            </a:r>
            <a:r>
              <a:rPr lang="en-US" sz="2800" b="1" dirty="0">
                <a:latin typeface="Calibri"/>
                <a:ea typeface="Times New Roman"/>
                <a:cs typeface="Arial"/>
              </a:rPr>
              <a:t> : </a:t>
            </a:r>
            <a:r>
              <a:rPr lang="en-US" sz="2800" b="1" dirty="0" err="1">
                <a:latin typeface="Calibri"/>
                <a:ea typeface="Times New Roman"/>
                <a:cs typeface="Arial"/>
              </a:rPr>
              <a:t>aa</a:t>
            </a:r>
            <a:r>
              <a:rPr lang="en-US" sz="2800" b="1" dirty="0">
                <a:latin typeface="Calibri"/>
                <a:ea typeface="Times New Roman"/>
                <a:cs typeface="Arial"/>
              </a:rPr>
              <a:t>  = (2</a:t>
            </a:r>
            <a:r>
              <a:rPr lang="en-US" sz="2800" b="1" baseline="30000" dirty="0">
                <a:latin typeface="Calibri"/>
                <a:ea typeface="Times New Roman"/>
                <a:cs typeface="Arial"/>
              </a:rPr>
              <a:t>m </a:t>
            </a:r>
            <a:r>
              <a:rPr lang="en-US" sz="2800" b="1" dirty="0">
                <a:latin typeface="Calibri"/>
                <a:ea typeface="Times New Roman"/>
                <a:cs typeface="Arial"/>
              </a:rPr>
              <a:t>-</a:t>
            </a:r>
            <a:r>
              <a:rPr lang="en-US" sz="2800" b="1" baseline="30000" dirty="0">
                <a:latin typeface="Calibri"/>
                <a:ea typeface="Times New Roman"/>
                <a:cs typeface="Arial"/>
              </a:rPr>
              <a:t> </a:t>
            </a:r>
            <a:r>
              <a:rPr lang="en-US" sz="2800" b="1" dirty="0">
                <a:latin typeface="Calibri"/>
                <a:ea typeface="Times New Roman"/>
                <a:cs typeface="Arial"/>
              </a:rPr>
              <a:t>1) :  2  :  (2</a:t>
            </a:r>
            <a:r>
              <a:rPr lang="en-US" sz="2800" b="1" baseline="30000" dirty="0">
                <a:latin typeface="Calibri"/>
                <a:ea typeface="Times New Roman"/>
                <a:cs typeface="Arial"/>
              </a:rPr>
              <a:t>m</a:t>
            </a:r>
            <a:r>
              <a:rPr lang="en-US" sz="2800" b="1" dirty="0">
                <a:latin typeface="Calibri"/>
                <a:ea typeface="Times New Roman"/>
                <a:cs typeface="Arial"/>
              </a:rPr>
              <a:t> - 1) </a:t>
            </a:r>
            <a:endParaRPr lang="en-US" sz="2000" dirty="0">
              <a:latin typeface="Calibri"/>
              <a:ea typeface="Times New Roman"/>
              <a:cs typeface="Arial"/>
            </a:endParaRPr>
          </a:p>
          <a:p>
            <a:r>
              <a:rPr lang="en-US" sz="2800" b="1" dirty="0">
                <a:latin typeface="Arial"/>
                <a:ea typeface="Times New Roman"/>
              </a:rPr>
              <a:t> </a:t>
            </a:r>
            <a:r>
              <a:rPr lang="ar-IQ" sz="2800" b="1" dirty="0">
                <a:latin typeface="Arial"/>
                <a:ea typeface="Times New Roman"/>
              </a:rPr>
              <a:t>حيث ان </a:t>
            </a:r>
            <a:r>
              <a:rPr lang="en-US" sz="2800" b="1" dirty="0">
                <a:latin typeface="Calibri"/>
                <a:ea typeface="Times New Roman"/>
                <a:cs typeface="Arial"/>
              </a:rPr>
              <a:t>m</a:t>
            </a:r>
            <a:r>
              <a:rPr lang="ar-IQ" sz="2800" b="1" dirty="0">
                <a:latin typeface="Calibri"/>
                <a:ea typeface="Times New Roman"/>
                <a:cs typeface="Arial"/>
              </a:rPr>
              <a:t> رقم الجيل الانعزالي المطلوب . </a:t>
            </a:r>
            <a:endParaRPr lang="ar-IQ" dirty="0"/>
          </a:p>
        </p:txBody>
      </p:sp>
    </p:spTree>
    <p:extLst>
      <p:ext uri="{BB962C8B-B14F-4D97-AF65-F5344CB8AC3E}">
        <p14:creationId xmlns:p14="http://schemas.microsoft.com/office/powerpoint/2010/main" val="28530871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284752"/>
          </a:xfrm>
        </p:spPr>
        <p:txBody>
          <a:bodyPr>
            <a:normAutofit fontScale="90000"/>
          </a:bodyPr>
          <a:lstStyle/>
          <a:p>
            <a:pPr algn="r"/>
            <a:r>
              <a:rPr lang="ar-IQ" dirty="0"/>
              <a:t>انتاج السلالات </a:t>
            </a:r>
            <a:r>
              <a:rPr lang="ar-IQ" dirty="0" err="1"/>
              <a:t>المرباة</a:t>
            </a:r>
            <a:r>
              <a:rPr lang="ar-IQ" dirty="0"/>
              <a:t> داخليا (ذاتيا) في نباتات خلطية التلقيح</a:t>
            </a:r>
          </a:p>
        </p:txBody>
      </p:sp>
      <p:sp>
        <p:nvSpPr>
          <p:cNvPr id="3" name="عنصر نائب للمحتوى 2"/>
          <p:cNvSpPr>
            <a:spLocks noGrp="1"/>
          </p:cNvSpPr>
          <p:nvPr>
            <p:ph idx="1"/>
          </p:nvPr>
        </p:nvSpPr>
        <p:spPr>
          <a:xfrm>
            <a:off x="457200" y="2060848"/>
            <a:ext cx="8229600" cy="4536504"/>
          </a:xfrm>
        </p:spPr>
        <p:txBody>
          <a:bodyPr>
            <a:normAutofit fontScale="85000" lnSpcReduction="10000"/>
          </a:bodyPr>
          <a:lstStyle/>
          <a:p>
            <a:r>
              <a:rPr lang="ar-IQ" dirty="0"/>
              <a:t> على الرغم من امكانية انتاج الصنف الهجين في نباتات خلطية التلقيح من تضريب صنفين محسنين، لكن غالبا ما يتم استخدام السلالات المراباة داخليا  </a:t>
            </a:r>
            <a:r>
              <a:rPr lang="en-US" dirty="0"/>
              <a:t>Inbreed lines </a:t>
            </a:r>
            <a:r>
              <a:rPr lang="ar-IQ" dirty="0" err="1"/>
              <a:t>كاباء</a:t>
            </a:r>
            <a:r>
              <a:rPr lang="ar-IQ" dirty="0"/>
              <a:t> لهذه الهجن. </a:t>
            </a:r>
          </a:p>
          <a:p>
            <a:r>
              <a:rPr lang="ar-IQ" dirty="0" smtClean="0"/>
              <a:t>في </a:t>
            </a:r>
            <a:r>
              <a:rPr lang="ar-IQ" dirty="0"/>
              <a:t>البداية ننتخب النباتات التي ستدخل في برنامج التربية الداخلية، ثم تجرى عليها التربية الذاتية وذلك بالتلقيح الذاتي الإجباري على مدى 5 – 7 اجيال للتخلص من الاختلافات البسيطة التي قد تظهر بين نباتات السلالة الواحدة. وتتم المحافظة على السلالات بجمع حبوب لقاح كل سلالة على حد واستعمالها في تلقيح نباتات السلالة نفسها مع تامين العزل. وتتم خلال مراحل التربية الذاتية التخلص من النباتات ذات الصفات غير المرغوبة. تزرع نباتات كل سلالة منتخبة على حدة وبمسافات زراعة واسعة لكي نتمكن من دراسة كل نبات على شكل منفرد، وينتخب سنويا افضل النباتات من كل سلالة ثم تعاد زراعتها للجيل القادم وهكذا تستمر التربية الى ان تصبح نباتات كل سلالة متجانسة فيما بينها واصلية وراثيا. مع العلم ان بعض السلالات سوف تتدهور بسبب انعزال بعض الجينات الضارة اثناء التربية الداخلية . وبهذا نحصل على سلالات نقية وراثيا يمكن استخدامها </a:t>
            </a:r>
            <a:r>
              <a:rPr lang="ar-IQ" dirty="0" err="1"/>
              <a:t>لانتاج</a:t>
            </a:r>
            <a:r>
              <a:rPr lang="ar-IQ" dirty="0"/>
              <a:t> الهجن من خلال تضريب بعضها بالبعض الاخر .</a:t>
            </a:r>
          </a:p>
        </p:txBody>
      </p:sp>
    </p:spTree>
    <p:extLst>
      <p:ext uri="{BB962C8B-B14F-4D97-AF65-F5344CB8AC3E}">
        <p14:creationId xmlns:p14="http://schemas.microsoft.com/office/powerpoint/2010/main" val="1547337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القدرة على التاّلف بين السلالات : </a:t>
            </a:r>
          </a:p>
        </p:txBody>
      </p:sp>
      <p:sp>
        <p:nvSpPr>
          <p:cNvPr id="3" name="عنصر نائب للمحتوى 2"/>
          <p:cNvSpPr>
            <a:spLocks noGrp="1"/>
          </p:cNvSpPr>
          <p:nvPr>
            <p:ph idx="1"/>
          </p:nvPr>
        </p:nvSpPr>
        <p:spPr/>
        <p:txBody>
          <a:bodyPr>
            <a:normAutofit fontScale="92500"/>
          </a:bodyPr>
          <a:lstStyle/>
          <a:p>
            <a:pPr marL="16510" algn="just">
              <a:lnSpc>
                <a:spcPct val="115000"/>
              </a:lnSpc>
            </a:pPr>
            <a:r>
              <a:rPr lang="ar-IQ" sz="2800" b="1" dirty="0">
                <a:latin typeface="Calibri"/>
                <a:ea typeface="Times New Roman"/>
                <a:cs typeface="Arial"/>
              </a:rPr>
              <a:t> </a:t>
            </a:r>
            <a:r>
              <a:rPr lang="ar-IQ" sz="2800" dirty="0">
                <a:latin typeface="Calibri"/>
                <a:ea typeface="Times New Roman"/>
                <a:cs typeface="Arial"/>
              </a:rPr>
              <a:t>تتوقف قوة الهجين</a:t>
            </a:r>
            <a:r>
              <a:rPr lang="en-US" sz="2800" dirty="0">
                <a:latin typeface="Calibri"/>
                <a:ea typeface="Times New Roman"/>
                <a:cs typeface="Arial"/>
              </a:rPr>
              <a:t>Hybrid vigor</a:t>
            </a:r>
            <a:r>
              <a:rPr lang="en-US" sz="2800" dirty="0">
                <a:latin typeface="Arial"/>
                <a:ea typeface="Times New Roman"/>
                <a:cs typeface="Arial"/>
              </a:rPr>
              <a:t> </a:t>
            </a:r>
            <a:r>
              <a:rPr lang="ar-IQ" sz="2800" dirty="0">
                <a:latin typeface="Arial"/>
                <a:ea typeface="Times New Roman"/>
                <a:cs typeface="Arial"/>
              </a:rPr>
              <a:t>لهجن الجيل الاول على مدى قدرة السلالات الداخلة</a:t>
            </a:r>
            <a:r>
              <a:rPr lang="ar-IQ" sz="2800" dirty="0">
                <a:latin typeface="Calibri"/>
                <a:ea typeface="Times New Roman"/>
                <a:cs typeface="Arial"/>
              </a:rPr>
              <a:t> في التهجين (الاباء) على التاّلف فيما بينها </a:t>
            </a:r>
            <a:r>
              <a:rPr lang="en-US" sz="2800" dirty="0">
                <a:latin typeface="Calibri"/>
                <a:ea typeface="Times New Roman"/>
                <a:cs typeface="Arial"/>
              </a:rPr>
              <a:t>Combining ability inbreed</a:t>
            </a:r>
            <a:r>
              <a:rPr lang="ar-IQ" sz="2800" dirty="0">
                <a:latin typeface="Calibri"/>
                <a:ea typeface="Times New Roman"/>
                <a:cs typeface="Arial"/>
              </a:rPr>
              <a:t>، فكلما كانت السلالات اكثر تاّلفا كلما ازدادت قوة الهجين. وبمعنى اخر كلما كانت تراكيبها الوراثية مكملة لبعضها البعض كلما كانت اكثر </a:t>
            </a:r>
            <a:r>
              <a:rPr lang="ar-IQ" sz="2800" dirty="0" err="1">
                <a:latin typeface="Calibri"/>
                <a:ea typeface="Times New Roman"/>
                <a:cs typeface="Arial"/>
              </a:rPr>
              <a:t>تاثيرا</a:t>
            </a:r>
            <a:r>
              <a:rPr lang="ar-IQ" sz="2800" dirty="0">
                <a:latin typeface="Calibri"/>
                <a:ea typeface="Times New Roman"/>
                <a:cs typeface="Arial"/>
              </a:rPr>
              <a:t> في قوة الهجين عند اجتماعها معا في الفرد الهجين، مثلا </a:t>
            </a:r>
            <a:r>
              <a:rPr lang="ar-IQ" sz="2800" dirty="0" smtClean="0">
                <a:latin typeface="Calibri"/>
                <a:ea typeface="Times New Roman"/>
                <a:cs typeface="Arial"/>
              </a:rPr>
              <a:t>السلالتين: </a:t>
            </a:r>
            <a:endParaRPr lang="en-US" sz="2000" dirty="0">
              <a:latin typeface="Calibri"/>
              <a:ea typeface="Times New Roman"/>
              <a:cs typeface="Arial"/>
            </a:endParaRPr>
          </a:p>
          <a:p>
            <a:pPr marL="114300" algn="just">
              <a:lnSpc>
                <a:spcPct val="115000"/>
              </a:lnSpc>
            </a:pPr>
            <a:r>
              <a:rPr lang="ar-IQ" sz="2800" dirty="0">
                <a:latin typeface="Calibri"/>
                <a:ea typeface="Times New Roman"/>
                <a:cs typeface="Arial"/>
              </a:rPr>
              <a:t> </a:t>
            </a:r>
            <a:r>
              <a:rPr lang="en-US" sz="2800" dirty="0">
                <a:latin typeface="Calibri"/>
                <a:ea typeface="Times New Roman"/>
                <a:cs typeface="Arial"/>
              </a:rPr>
              <a:t>AA    bb    CC      DD   </a:t>
            </a:r>
            <a:r>
              <a:rPr lang="ar-IQ" sz="2800" dirty="0">
                <a:latin typeface="Calibri"/>
                <a:ea typeface="Times New Roman"/>
                <a:cs typeface="Arial"/>
              </a:rPr>
              <a:t>  و  </a:t>
            </a:r>
            <a:r>
              <a:rPr lang="en-US" sz="2800" dirty="0" err="1">
                <a:latin typeface="Calibri"/>
                <a:ea typeface="Times New Roman"/>
                <a:cs typeface="Arial"/>
              </a:rPr>
              <a:t>aa</a:t>
            </a:r>
            <a:r>
              <a:rPr lang="en-US" sz="2800" dirty="0">
                <a:latin typeface="Calibri"/>
                <a:ea typeface="Times New Roman"/>
                <a:cs typeface="Arial"/>
              </a:rPr>
              <a:t>    BB     cc      </a:t>
            </a:r>
            <a:r>
              <a:rPr lang="en-US" sz="2800" dirty="0" err="1">
                <a:latin typeface="Calibri"/>
                <a:ea typeface="Times New Roman"/>
                <a:cs typeface="Arial"/>
              </a:rPr>
              <a:t>dd</a:t>
            </a:r>
            <a:r>
              <a:rPr lang="en-US" sz="2800" dirty="0">
                <a:latin typeface="Calibri"/>
                <a:ea typeface="Times New Roman"/>
                <a:cs typeface="Arial"/>
              </a:rPr>
              <a:t>   </a:t>
            </a:r>
            <a:r>
              <a:rPr lang="ar-IQ" sz="2800" dirty="0">
                <a:latin typeface="Calibri"/>
                <a:ea typeface="Times New Roman"/>
                <a:cs typeface="Arial"/>
              </a:rPr>
              <a:t>          </a:t>
            </a:r>
            <a:endParaRPr lang="en-US" sz="2000" dirty="0">
              <a:latin typeface="Calibri"/>
              <a:ea typeface="Times New Roman"/>
              <a:cs typeface="Arial"/>
            </a:endParaRPr>
          </a:p>
          <a:p>
            <a:pPr marL="0" indent="0" algn="just">
              <a:lnSpc>
                <a:spcPct val="115000"/>
              </a:lnSpc>
              <a:buNone/>
            </a:pPr>
            <a:endParaRPr lang="en-US" sz="2000" dirty="0">
              <a:latin typeface="Calibri"/>
              <a:ea typeface="Times New Roman"/>
              <a:cs typeface="Arial"/>
            </a:endParaRPr>
          </a:p>
          <a:p>
            <a:pPr marL="16510" algn="just">
              <a:lnSpc>
                <a:spcPct val="115000"/>
              </a:lnSpc>
            </a:pPr>
            <a:r>
              <a:rPr lang="ar-IQ" sz="2800" dirty="0">
                <a:latin typeface="Calibri"/>
                <a:ea typeface="Times New Roman"/>
                <a:cs typeface="Arial"/>
              </a:rPr>
              <a:t>اكثر من تاّلفا السلالتين :</a:t>
            </a:r>
            <a:endParaRPr lang="en-US" sz="2000" dirty="0">
              <a:latin typeface="Calibri"/>
              <a:ea typeface="Times New Roman"/>
              <a:cs typeface="Arial"/>
            </a:endParaRPr>
          </a:p>
          <a:p>
            <a:pPr marL="566420" algn="just">
              <a:lnSpc>
                <a:spcPct val="115000"/>
              </a:lnSpc>
              <a:spcAft>
                <a:spcPts val="1000"/>
              </a:spcAft>
            </a:pPr>
            <a:r>
              <a:rPr lang="en-US" sz="2800" dirty="0">
                <a:latin typeface="Calibri"/>
                <a:ea typeface="Times New Roman"/>
                <a:cs typeface="Arial"/>
              </a:rPr>
              <a:t>  AA   BB   GG   </a:t>
            </a:r>
            <a:r>
              <a:rPr lang="en-US" sz="2800" dirty="0" err="1">
                <a:latin typeface="Calibri"/>
                <a:ea typeface="Times New Roman"/>
                <a:cs typeface="Arial"/>
              </a:rPr>
              <a:t>dd</a:t>
            </a:r>
            <a:r>
              <a:rPr lang="en-US" sz="2800" dirty="0">
                <a:latin typeface="Calibri"/>
                <a:ea typeface="Times New Roman"/>
                <a:cs typeface="Arial"/>
              </a:rPr>
              <a:t>  </a:t>
            </a:r>
            <a:r>
              <a:rPr lang="ar-IQ" sz="2800" dirty="0">
                <a:latin typeface="Calibri"/>
                <a:ea typeface="Times New Roman"/>
                <a:cs typeface="Arial"/>
              </a:rPr>
              <a:t> و  </a:t>
            </a:r>
            <a:r>
              <a:rPr lang="en-US" sz="2800" dirty="0" err="1">
                <a:latin typeface="Calibri"/>
                <a:ea typeface="Times New Roman"/>
                <a:cs typeface="Arial"/>
              </a:rPr>
              <a:t>aa</a:t>
            </a:r>
            <a:r>
              <a:rPr lang="en-US" sz="2800" dirty="0">
                <a:latin typeface="Calibri"/>
                <a:ea typeface="Times New Roman"/>
                <a:cs typeface="Arial"/>
              </a:rPr>
              <a:t>    Bb    CC    DD</a:t>
            </a:r>
            <a:endParaRPr lang="ar-IQ" dirty="0"/>
          </a:p>
        </p:txBody>
      </p:sp>
    </p:spTree>
    <p:extLst>
      <p:ext uri="{BB962C8B-B14F-4D97-AF65-F5344CB8AC3E}">
        <p14:creationId xmlns:p14="http://schemas.microsoft.com/office/powerpoint/2010/main" val="22703609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432048"/>
          </a:xfrm>
        </p:spPr>
        <p:txBody>
          <a:bodyPr>
            <a:normAutofit fontScale="90000"/>
          </a:bodyPr>
          <a:lstStyle/>
          <a:p>
            <a:endParaRPr lang="ar-IQ" dirty="0"/>
          </a:p>
        </p:txBody>
      </p:sp>
      <p:sp>
        <p:nvSpPr>
          <p:cNvPr id="3" name="عنصر نائب للمحتوى 2"/>
          <p:cNvSpPr>
            <a:spLocks noGrp="1"/>
          </p:cNvSpPr>
          <p:nvPr>
            <p:ph idx="1"/>
          </p:nvPr>
        </p:nvSpPr>
        <p:spPr>
          <a:xfrm>
            <a:off x="467544" y="908720"/>
            <a:ext cx="8229600" cy="5703912"/>
          </a:xfrm>
        </p:spPr>
        <p:txBody>
          <a:bodyPr>
            <a:normAutofit fontScale="62500" lnSpcReduction="20000"/>
          </a:bodyPr>
          <a:lstStyle/>
          <a:p>
            <a:pPr marL="16510" algn="just">
              <a:lnSpc>
                <a:spcPct val="115000"/>
              </a:lnSpc>
            </a:pPr>
            <a:r>
              <a:rPr lang="ar-IQ" sz="2800" dirty="0">
                <a:latin typeface="Calibri"/>
                <a:ea typeface="Times New Roman"/>
                <a:cs typeface="Arial"/>
              </a:rPr>
              <a:t>هذا ويمكن تمييز ثلاثة اشكال من القدرة على التالف :</a:t>
            </a:r>
            <a:endParaRPr lang="en-US" sz="2000" dirty="0">
              <a:latin typeface="Calibri"/>
              <a:ea typeface="Times New Roman"/>
              <a:cs typeface="Arial"/>
            </a:endParaRPr>
          </a:p>
          <a:p>
            <a:pPr marL="16510" algn="just">
              <a:lnSpc>
                <a:spcPct val="115000"/>
              </a:lnSpc>
            </a:pPr>
            <a:r>
              <a:rPr lang="ar-IQ" sz="2800" dirty="0">
                <a:latin typeface="Calibri"/>
                <a:ea typeface="Times New Roman"/>
                <a:cs typeface="Arial"/>
              </a:rPr>
              <a:t> اولا :</a:t>
            </a:r>
            <a:endParaRPr lang="en-US" sz="2000" dirty="0">
              <a:latin typeface="Calibri"/>
              <a:ea typeface="Times New Roman"/>
              <a:cs typeface="Arial"/>
            </a:endParaRPr>
          </a:p>
          <a:p>
            <a:pPr marL="16510" algn="just">
              <a:lnSpc>
                <a:spcPct val="115000"/>
              </a:lnSpc>
              <a:spcAft>
                <a:spcPts val="1000"/>
              </a:spcAft>
            </a:pPr>
            <a:r>
              <a:rPr lang="ar-IQ" sz="2800" dirty="0">
                <a:latin typeface="Calibri"/>
                <a:ea typeface="Times New Roman"/>
                <a:cs typeface="Arial"/>
              </a:rPr>
              <a:t>متوسط القدرة على التالف : </a:t>
            </a:r>
            <a:r>
              <a:rPr lang="en-US" sz="2800" dirty="0">
                <a:latin typeface="Calibri"/>
                <a:ea typeface="Times New Roman"/>
                <a:cs typeface="Arial"/>
              </a:rPr>
              <a:t>Average Combining ability</a:t>
            </a:r>
            <a:r>
              <a:rPr lang="en-US" sz="2800" dirty="0">
                <a:latin typeface="Arial"/>
                <a:ea typeface="Times New Roman"/>
                <a:cs typeface="Arial"/>
              </a:rPr>
              <a:t> </a:t>
            </a:r>
            <a:endParaRPr lang="en-US" sz="2000" dirty="0">
              <a:latin typeface="Calibri"/>
              <a:ea typeface="Times New Roman"/>
              <a:cs typeface="Arial"/>
            </a:endParaRPr>
          </a:p>
          <a:p>
            <a:pPr marL="16510" algn="just">
              <a:lnSpc>
                <a:spcPct val="115000"/>
              </a:lnSpc>
              <a:spcAft>
                <a:spcPts val="1000"/>
              </a:spcAft>
            </a:pPr>
            <a:r>
              <a:rPr lang="ar-IQ" sz="2800" dirty="0" smtClean="0">
                <a:latin typeface="Calibri"/>
                <a:ea typeface="Times New Roman"/>
                <a:cs typeface="Arial"/>
              </a:rPr>
              <a:t>وهي </a:t>
            </a:r>
            <a:r>
              <a:rPr lang="ar-IQ" sz="2800" dirty="0">
                <a:latin typeface="Calibri"/>
                <a:ea typeface="Times New Roman"/>
                <a:cs typeface="Arial"/>
              </a:rPr>
              <a:t>عبارة عن متوسط انتاجية الهجن الفردية التي تدخل فيها هذه السلالة، فمثلا لدينا (5) سلالات هي </a:t>
            </a:r>
            <a:r>
              <a:rPr lang="en-US" sz="2800" dirty="0">
                <a:latin typeface="Calibri"/>
                <a:ea typeface="Times New Roman"/>
                <a:cs typeface="Arial"/>
              </a:rPr>
              <a:t>E ,D , C , B , A </a:t>
            </a:r>
            <a:r>
              <a:rPr lang="ar-IQ" sz="2800" dirty="0">
                <a:latin typeface="Calibri"/>
                <a:ea typeface="Times New Roman"/>
                <a:cs typeface="Arial"/>
              </a:rPr>
              <a:t> فان متوسط قدرة السلالة على التالف هو متوسط انتاجية الهجن الفردية </a:t>
            </a:r>
            <a:r>
              <a:rPr lang="en-US" sz="2800" dirty="0">
                <a:latin typeface="Calibri"/>
                <a:ea typeface="Times New Roman"/>
                <a:cs typeface="Arial"/>
              </a:rPr>
              <a:t>AB , AC , AD , AE </a:t>
            </a:r>
            <a:r>
              <a:rPr lang="ar-IQ" sz="2800" dirty="0">
                <a:latin typeface="Calibri"/>
                <a:ea typeface="Times New Roman"/>
                <a:cs typeface="Arial"/>
              </a:rPr>
              <a:t> .</a:t>
            </a:r>
            <a:endParaRPr lang="en-US" sz="2000" dirty="0">
              <a:latin typeface="Calibri"/>
              <a:ea typeface="Times New Roman"/>
              <a:cs typeface="Arial"/>
            </a:endParaRPr>
          </a:p>
          <a:p>
            <a:pPr marL="114300" algn="just">
              <a:lnSpc>
                <a:spcPct val="115000"/>
              </a:lnSpc>
            </a:pPr>
            <a:r>
              <a:rPr lang="ar-IQ" sz="2800" dirty="0">
                <a:latin typeface="Calibri"/>
                <a:ea typeface="Times New Roman"/>
                <a:cs typeface="Arial"/>
              </a:rPr>
              <a:t>ثانيا :</a:t>
            </a:r>
            <a:endParaRPr lang="en-US" sz="2000" dirty="0">
              <a:latin typeface="Calibri"/>
              <a:ea typeface="Times New Roman"/>
              <a:cs typeface="Arial"/>
            </a:endParaRPr>
          </a:p>
          <a:p>
            <a:pPr marL="114300" algn="just">
              <a:lnSpc>
                <a:spcPct val="115000"/>
              </a:lnSpc>
            </a:pPr>
            <a:r>
              <a:rPr lang="ar-IQ" sz="2800" dirty="0">
                <a:latin typeface="Calibri"/>
                <a:ea typeface="Times New Roman"/>
                <a:cs typeface="Arial"/>
              </a:rPr>
              <a:t>القدرة العامة على التالف : </a:t>
            </a:r>
            <a:r>
              <a:rPr lang="en-US" sz="2800" dirty="0">
                <a:latin typeface="Calibri"/>
                <a:ea typeface="Times New Roman"/>
                <a:cs typeface="Arial"/>
              </a:rPr>
              <a:t>General Combining ability</a:t>
            </a:r>
            <a:r>
              <a:rPr lang="en-US" sz="2800" dirty="0">
                <a:latin typeface="Arial"/>
                <a:ea typeface="Times New Roman"/>
                <a:cs typeface="Arial"/>
              </a:rPr>
              <a:t> </a:t>
            </a:r>
            <a:endParaRPr lang="en-US" sz="2000" dirty="0">
              <a:latin typeface="Calibri"/>
              <a:ea typeface="Times New Roman"/>
              <a:cs typeface="Arial"/>
            </a:endParaRPr>
          </a:p>
          <a:p>
            <a:pPr marL="16510" algn="just">
              <a:lnSpc>
                <a:spcPct val="115000"/>
              </a:lnSpc>
              <a:spcAft>
                <a:spcPts val="1000"/>
              </a:spcAft>
            </a:pPr>
            <a:r>
              <a:rPr lang="ar-IQ" sz="2800" dirty="0" smtClean="0">
                <a:latin typeface="Calibri"/>
                <a:ea typeface="Times New Roman"/>
                <a:cs typeface="Arial"/>
              </a:rPr>
              <a:t>تعرف </a:t>
            </a:r>
            <a:r>
              <a:rPr lang="ar-IQ" sz="2800" dirty="0">
                <a:latin typeface="Calibri"/>
                <a:ea typeface="Times New Roman"/>
                <a:cs typeface="Arial"/>
              </a:rPr>
              <a:t>بانها معدل ناتج هجن السلالة المعينة التي تشترك فيها مع السلالات الاخرى في سلسلة التضريبات. اي تتم مقارنة القدرة العامة على التالف لعدد من السلالات بمقارنة الهجن الفردية الناتجة من تلقيح هذه السلالات مع صنف اختباري </a:t>
            </a:r>
            <a:r>
              <a:rPr lang="en-US" sz="2800" dirty="0">
                <a:latin typeface="Calibri"/>
                <a:ea typeface="Times New Roman"/>
                <a:cs typeface="Arial"/>
              </a:rPr>
              <a:t>Tester Variety</a:t>
            </a:r>
            <a:r>
              <a:rPr lang="ar-IQ" sz="2800" dirty="0">
                <a:latin typeface="Calibri"/>
                <a:ea typeface="Times New Roman"/>
                <a:cs typeface="Arial"/>
              </a:rPr>
              <a:t>، والصنف الاختباري يمكن ان يكون صنف مفتوح التلقيح او صنف تركيبي </a:t>
            </a:r>
            <a:r>
              <a:rPr lang="ar-IQ" sz="2800" dirty="0" err="1">
                <a:latin typeface="Calibri"/>
                <a:ea typeface="Times New Roman"/>
                <a:cs typeface="Arial"/>
              </a:rPr>
              <a:t>اوهجين</a:t>
            </a:r>
            <a:r>
              <a:rPr lang="ar-IQ" sz="2800" dirty="0">
                <a:latin typeface="Calibri"/>
                <a:ea typeface="Times New Roman"/>
                <a:cs typeface="Arial"/>
              </a:rPr>
              <a:t> زوجي. وتنتج الهجن بين السلالات والصنف الاختباري بما يسمى بالتلقيح القمي </a:t>
            </a:r>
            <a:r>
              <a:rPr lang="en-US" sz="2800" dirty="0">
                <a:latin typeface="Calibri"/>
                <a:ea typeface="Times New Roman"/>
                <a:cs typeface="Arial"/>
              </a:rPr>
              <a:t>Top Cross</a:t>
            </a:r>
            <a:r>
              <a:rPr lang="ar-IQ" sz="2800" dirty="0">
                <a:latin typeface="Calibri"/>
                <a:ea typeface="Times New Roman"/>
                <a:cs typeface="Arial"/>
              </a:rPr>
              <a:t> وهو ان نلقح السلالات جميعها بالصنف الاختباري ثم </a:t>
            </a:r>
            <a:r>
              <a:rPr lang="ar-IQ" sz="2800" dirty="0" err="1">
                <a:latin typeface="Calibri"/>
                <a:ea typeface="Times New Roman"/>
                <a:cs typeface="Arial"/>
              </a:rPr>
              <a:t>ناخذ</a:t>
            </a:r>
            <a:r>
              <a:rPr lang="ar-IQ" sz="2800" dirty="0">
                <a:latin typeface="Calibri"/>
                <a:ea typeface="Times New Roman"/>
                <a:cs typeface="Arial"/>
              </a:rPr>
              <a:t> حاصل هجين كل سلالة على حدة ونختار افضل السلالات التي </a:t>
            </a:r>
            <a:r>
              <a:rPr lang="ar-IQ" sz="2800" dirty="0" err="1">
                <a:latin typeface="Calibri"/>
                <a:ea typeface="Times New Roman"/>
                <a:cs typeface="Arial"/>
              </a:rPr>
              <a:t>اعطىت</a:t>
            </a:r>
            <a:r>
              <a:rPr lang="ar-IQ" sz="2800" dirty="0">
                <a:latin typeface="Calibri"/>
                <a:ea typeface="Times New Roman"/>
                <a:cs typeface="Arial"/>
              </a:rPr>
              <a:t> هجينا اعلى انتاجا ونستبعد السلالات الضعيفة. والمتفق عليه بين العلماء يتم استبعاد 50% من السلالات الضعيفة اثناء الاختبار وتحديد القدرة العامة على التاّلف. وعليه نختار افضل الهجن الناتجة من التلقيح القمي، وتحديد ابائها (السلالات الداخلة في التهجين) باعتبارها افضل السلالات التي يمكن ادخالها في عملية التربية والتحسين .</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13878073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marL="114300" algn="just">
              <a:lnSpc>
                <a:spcPct val="115000"/>
              </a:lnSpc>
            </a:pPr>
            <a:r>
              <a:rPr lang="ar-IQ" sz="2800" dirty="0">
                <a:latin typeface="Calibri"/>
                <a:ea typeface="Times New Roman"/>
                <a:cs typeface="Arial"/>
              </a:rPr>
              <a:t>ثالثا : </a:t>
            </a:r>
            <a:endParaRPr lang="en-US" sz="2000" dirty="0">
              <a:latin typeface="Calibri"/>
              <a:ea typeface="Times New Roman"/>
              <a:cs typeface="Arial"/>
            </a:endParaRPr>
          </a:p>
          <a:p>
            <a:pPr marL="114300" algn="just">
              <a:lnSpc>
                <a:spcPct val="115000"/>
              </a:lnSpc>
            </a:pPr>
            <a:r>
              <a:rPr lang="ar-IQ" sz="2800" dirty="0">
                <a:latin typeface="Calibri"/>
                <a:ea typeface="Times New Roman"/>
                <a:cs typeface="Arial"/>
              </a:rPr>
              <a:t>القدرة الخاصة غلى التالف : </a:t>
            </a:r>
            <a:r>
              <a:rPr lang="en-US" sz="2800" dirty="0">
                <a:latin typeface="Calibri"/>
                <a:ea typeface="Times New Roman"/>
                <a:cs typeface="Arial"/>
              </a:rPr>
              <a:t> Specific Combining Ability </a:t>
            </a:r>
            <a:r>
              <a:rPr lang="en-US" sz="2800" dirty="0">
                <a:latin typeface="Arial"/>
                <a:ea typeface="Times New Roman"/>
                <a:cs typeface="Arial"/>
              </a:rPr>
              <a:t> </a:t>
            </a:r>
            <a:endParaRPr lang="en-US" sz="2000" dirty="0">
              <a:latin typeface="Calibri"/>
              <a:ea typeface="Times New Roman"/>
              <a:cs typeface="Arial"/>
            </a:endParaRPr>
          </a:p>
          <a:p>
            <a:pPr marL="16510" algn="just">
              <a:lnSpc>
                <a:spcPct val="115000"/>
              </a:lnSpc>
            </a:pPr>
            <a:r>
              <a:rPr lang="ar-IQ" sz="2800" dirty="0" smtClean="0">
                <a:latin typeface="Calibri"/>
                <a:ea typeface="Times New Roman"/>
                <a:cs typeface="Arial"/>
              </a:rPr>
              <a:t>وتعرف </a:t>
            </a:r>
            <a:r>
              <a:rPr lang="ar-IQ" sz="2800" dirty="0">
                <a:latin typeface="Calibri"/>
                <a:ea typeface="Times New Roman"/>
                <a:cs typeface="Arial"/>
              </a:rPr>
              <a:t>بانها ناتج تلقيح سلالة مع سلالة اخرى او انها قدرة السلالات على التالف مع السلالات الاخرى في الهجن الفردية </a:t>
            </a:r>
            <a:r>
              <a:rPr lang="en-US" sz="2800" dirty="0">
                <a:latin typeface="Calibri"/>
                <a:ea typeface="Times New Roman"/>
                <a:cs typeface="Arial"/>
              </a:rPr>
              <a:t> Single Cross </a:t>
            </a:r>
            <a:r>
              <a:rPr lang="ar-IQ" sz="2800" dirty="0">
                <a:latin typeface="Calibri"/>
                <a:ea typeface="Times New Roman"/>
                <a:cs typeface="Arial"/>
              </a:rPr>
              <a:t> او الثلاثية او الرباعية ويعبر عنها بقوة الهجين التي تظهر في الهجن. وتقدر القدرة العامة على التاّلف في الهجن الفردية </a:t>
            </a:r>
            <a:r>
              <a:rPr lang="ar-IQ" sz="2800" dirty="0" err="1">
                <a:latin typeface="Calibri"/>
                <a:ea typeface="Times New Roman"/>
                <a:cs typeface="Arial"/>
              </a:rPr>
              <a:t>باجراء</a:t>
            </a:r>
            <a:r>
              <a:rPr lang="ar-IQ" sz="2800" dirty="0">
                <a:latin typeface="Calibri"/>
                <a:ea typeface="Times New Roman"/>
                <a:cs typeface="Arial"/>
              </a:rPr>
              <a:t> الاختبار القمي اولا لاستبعاد 50% من السلالات الرديئة وهي التي تكون الاقل في قدرتها العامة على التاّلف. ثم تجرى </a:t>
            </a:r>
            <a:r>
              <a:rPr lang="ar-IQ" sz="2800" dirty="0" err="1">
                <a:latin typeface="Calibri"/>
                <a:ea typeface="Times New Roman"/>
                <a:cs typeface="Arial"/>
              </a:rPr>
              <a:t>التهجينات</a:t>
            </a:r>
            <a:r>
              <a:rPr lang="ar-IQ" sz="2800" dirty="0">
                <a:latin typeface="Calibri"/>
                <a:ea typeface="Times New Roman"/>
                <a:cs typeface="Arial"/>
              </a:rPr>
              <a:t> بين السلالات المنتخبة المتبقية وبكافة الاحتمالات الممكنة لتحديد افضل الهجن الفردية لكل سلالة. </a:t>
            </a:r>
            <a:endParaRPr lang="en-US" sz="2000" dirty="0">
              <a:latin typeface="Calibri"/>
              <a:ea typeface="Times New Roman"/>
              <a:cs typeface="Arial"/>
            </a:endParaRPr>
          </a:p>
          <a:p>
            <a:pPr marL="16510" algn="just">
              <a:lnSpc>
                <a:spcPct val="115000"/>
              </a:lnSpc>
            </a:pPr>
            <a:r>
              <a:rPr lang="ar-IQ" sz="2800" dirty="0">
                <a:latin typeface="Calibri"/>
                <a:ea typeface="Times New Roman"/>
                <a:cs typeface="Arial"/>
              </a:rPr>
              <a:t>ونستعمل الان معادلات خاصة معقدة لقياس قابليتي التاّلف الخاصة والعامة، وربما يكون (</a:t>
            </a:r>
            <a:r>
              <a:rPr lang="en-US" sz="2800" dirty="0" err="1">
                <a:latin typeface="Calibri"/>
                <a:ea typeface="Times New Roman"/>
                <a:cs typeface="Arial"/>
              </a:rPr>
              <a:t>Spraque</a:t>
            </a:r>
            <a:r>
              <a:rPr lang="en-US" sz="2800" dirty="0">
                <a:latin typeface="Calibri"/>
                <a:ea typeface="Times New Roman"/>
                <a:cs typeface="Arial"/>
              </a:rPr>
              <a:t> and Tatum 1942</a:t>
            </a:r>
            <a:r>
              <a:rPr lang="ar-IQ" sz="2800" dirty="0">
                <a:latin typeface="Calibri"/>
                <a:ea typeface="Times New Roman"/>
                <a:cs typeface="Arial"/>
              </a:rPr>
              <a:t>) اول من استعملا هذه المعادلات الاحصائية، وهي تدرس في الدراسات العليا . </a:t>
            </a:r>
            <a:endParaRPr lang="en-US" sz="2000" dirty="0">
              <a:latin typeface="Calibri"/>
              <a:ea typeface="Times New Roman"/>
              <a:cs typeface="Arial"/>
            </a:endParaRPr>
          </a:p>
          <a:p>
            <a:pPr marL="0" indent="0" algn="just">
              <a:lnSpc>
                <a:spcPct val="115000"/>
              </a:lnSpc>
              <a:spcAft>
                <a:spcPts val="1000"/>
              </a:spcAft>
              <a:buNone/>
            </a:pP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2691919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2800" dirty="0">
                <a:latin typeface="Calibri"/>
                <a:ea typeface="Times New Roman"/>
                <a:cs typeface="Arial"/>
              </a:rPr>
              <a:t>تعرف ظاهرة قوة الهجين بانها الزيادة الحاصلة في افراد النسل الناتج من تضريب ابوين (مختلفان وراثيا عن بعضهما)، في قوة النمو او زيادة الحاصل او زيادة حجم النبات عن متوسط الابوين المشتركين في التهجين، او من افضلهما وقوة الهجين قد تنتج من تهجين خطوط نقية مع بعضها </a:t>
            </a:r>
            <a:r>
              <a:rPr lang="en-US" sz="2800" dirty="0">
                <a:latin typeface="Calibri"/>
                <a:ea typeface="Times New Roman"/>
                <a:cs typeface="Arial"/>
              </a:rPr>
              <a:t>Pure lines</a:t>
            </a:r>
            <a:r>
              <a:rPr lang="ar-IQ" sz="2800" dirty="0">
                <a:latin typeface="Calibri"/>
                <a:ea typeface="Times New Roman"/>
                <a:cs typeface="Arial"/>
              </a:rPr>
              <a:t> في ذاتية التلقيح او سلالات من نباتات خلطية التلقيح (</a:t>
            </a:r>
            <a:r>
              <a:rPr lang="en-US" sz="2800" dirty="0">
                <a:latin typeface="Calibri"/>
                <a:ea typeface="Times New Roman"/>
                <a:cs typeface="Arial"/>
              </a:rPr>
              <a:t>Inbred lines </a:t>
            </a:r>
            <a:r>
              <a:rPr lang="ar-IQ" sz="2800" dirty="0">
                <a:latin typeface="Calibri"/>
                <a:ea typeface="Times New Roman"/>
                <a:cs typeface="Arial"/>
              </a:rPr>
              <a:t>) </a:t>
            </a:r>
            <a:r>
              <a:rPr lang="ar-IQ" sz="2800" dirty="0" smtClean="0">
                <a:latin typeface="Calibri"/>
                <a:ea typeface="Times New Roman"/>
                <a:cs typeface="Arial"/>
              </a:rPr>
              <a:t>او سلالات </a:t>
            </a:r>
            <a:r>
              <a:rPr lang="ar-IQ" sz="2800" dirty="0">
                <a:latin typeface="Calibri"/>
                <a:ea typeface="Times New Roman"/>
                <a:cs typeface="Arial"/>
              </a:rPr>
              <a:t>خضرية </a:t>
            </a:r>
            <a:r>
              <a:rPr lang="en-US" sz="2800" dirty="0">
                <a:latin typeface="Calibri"/>
                <a:ea typeface="Times New Roman"/>
                <a:cs typeface="Arial"/>
              </a:rPr>
              <a:t>clones</a:t>
            </a:r>
            <a:r>
              <a:rPr lang="ar-IQ" sz="2800" dirty="0">
                <a:latin typeface="Calibri"/>
                <a:ea typeface="Times New Roman"/>
                <a:cs typeface="Arial"/>
              </a:rPr>
              <a:t> </a:t>
            </a:r>
            <a:r>
              <a:rPr lang="ar-IQ" sz="2800" dirty="0" smtClean="0">
                <a:latin typeface="Calibri"/>
                <a:ea typeface="Times New Roman"/>
                <a:cs typeface="Arial"/>
              </a:rPr>
              <a:t>او تهجين </a:t>
            </a:r>
            <a:r>
              <a:rPr lang="ar-IQ" sz="2800" dirty="0">
                <a:latin typeface="Calibri"/>
                <a:ea typeface="Times New Roman"/>
                <a:cs typeface="Arial"/>
              </a:rPr>
              <a:t>اصناف ببعضها او انواع ببعضها او اجناس ببعضها. و تزداد قوة التهجين كلما قلت درجة القرابة الوراثية بين الفردين المشتركين في الهجين وعلى هذا الاساس فان قوة الهجين الصنفية اقل مما في الهجن النوعية وهذه بدورها اقل منها في التهجين بين الاجناس . </a:t>
            </a:r>
            <a:endParaRPr lang="ar-IQ" dirty="0"/>
          </a:p>
        </p:txBody>
      </p:sp>
    </p:spTree>
    <p:extLst>
      <p:ext uri="{BB962C8B-B14F-4D97-AF65-F5344CB8AC3E}">
        <p14:creationId xmlns:p14="http://schemas.microsoft.com/office/powerpoint/2010/main" val="3383639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lnSpc>
                <a:spcPct val="115000"/>
              </a:lnSpc>
              <a:spcAft>
                <a:spcPts val="1000"/>
              </a:spcAft>
            </a:pPr>
            <a:r>
              <a:rPr lang="ar-IQ" sz="2800" dirty="0">
                <a:latin typeface="Calibri"/>
                <a:ea typeface="Times New Roman"/>
                <a:cs typeface="Arial"/>
              </a:rPr>
              <a:t>ولتوضيح التهجين </a:t>
            </a:r>
            <a:r>
              <a:rPr lang="ar-IQ" sz="2800" dirty="0" err="1">
                <a:latin typeface="Calibri"/>
                <a:ea typeface="Times New Roman"/>
                <a:cs typeface="Arial"/>
              </a:rPr>
              <a:t>ووقوة</a:t>
            </a:r>
            <a:r>
              <a:rPr lang="ar-IQ" sz="2800" dirty="0">
                <a:latin typeface="Calibri"/>
                <a:ea typeface="Times New Roman"/>
                <a:cs typeface="Arial"/>
              </a:rPr>
              <a:t> الهجين، نجري تلقيح (تهجين) بين سلالتين </a:t>
            </a:r>
            <a:r>
              <a:rPr lang="ar-IQ" sz="2800" dirty="0" err="1">
                <a:latin typeface="Calibri"/>
                <a:ea typeface="Times New Roman"/>
                <a:cs typeface="Arial"/>
              </a:rPr>
              <a:t>اوصنفين</a:t>
            </a:r>
            <a:r>
              <a:rPr lang="ar-IQ" sz="2800" dirty="0">
                <a:latin typeface="Calibri"/>
                <a:ea typeface="Times New Roman"/>
                <a:cs typeface="Arial"/>
              </a:rPr>
              <a:t> من الخيار مثلا فاذا كان حاصل الجيل الاول اعلى من متوسط الحاصل </a:t>
            </a:r>
            <a:r>
              <a:rPr lang="ar-IQ" sz="2800" dirty="0" err="1">
                <a:latin typeface="Calibri"/>
                <a:ea typeface="Times New Roman"/>
                <a:cs typeface="Arial"/>
              </a:rPr>
              <a:t>لافضل</a:t>
            </a:r>
            <a:r>
              <a:rPr lang="ar-IQ" sz="2800" dirty="0">
                <a:latin typeface="Calibri"/>
                <a:ea typeface="Times New Roman"/>
                <a:cs typeface="Arial"/>
              </a:rPr>
              <a:t> الابوين، فان الفرد الناتج يسمى هجين </a:t>
            </a:r>
            <a:r>
              <a:rPr lang="en-US" sz="2800" dirty="0" err="1">
                <a:latin typeface="Calibri"/>
                <a:ea typeface="Times New Roman"/>
                <a:cs typeface="Arial"/>
              </a:rPr>
              <a:t>Hybird</a:t>
            </a:r>
            <a:r>
              <a:rPr lang="en-US" sz="2800" dirty="0">
                <a:latin typeface="Calibri"/>
                <a:ea typeface="Times New Roman"/>
                <a:cs typeface="Arial"/>
              </a:rPr>
              <a:t> </a:t>
            </a:r>
            <a:r>
              <a:rPr lang="ar-IQ" sz="2800" dirty="0">
                <a:latin typeface="Calibri"/>
                <a:ea typeface="Times New Roman"/>
                <a:cs typeface="Arial"/>
              </a:rPr>
              <a:t>، وهذه الكلمة عندما تطلق على تركيب وراثي معين فيشترط به ان يكون غزير النمو وعالي الحاصل في الصفات الانتاجية مقارنة بأعلى الايون، وهذه الصفة تسمى ايضا </a:t>
            </a:r>
            <a:r>
              <a:rPr lang="ar-IQ" sz="2800" dirty="0" err="1">
                <a:latin typeface="Calibri"/>
                <a:ea typeface="Times New Roman"/>
                <a:cs typeface="Arial"/>
              </a:rPr>
              <a:t>بالتهجن</a:t>
            </a:r>
            <a:r>
              <a:rPr lang="ar-IQ" sz="2800" dirty="0">
                <a:latin typeface="Calibri"/>
                <a:ea typeface="Times New Roman"/>
                <a:cs typeface="Arial"/>
              </a:rPr>
              <a:t> </a:t>
            </a:r>
            <a:r>
              <a:rPr lang="en-US" sz="2800" dirty="0">
                <a:latin typeface="Calibri"/>
                <a:ea typeface="Times New Roman"/>
                <a:cs typeface="Arial"/>
              </a:rPr>
              <a:t>Hybridization </a:t>
            </a:r>
            <a:r>
              <a:rPr lang="ar-IQ" sz="2800" dirty="0">
                <a:latin typeface="Calibri"/>
                <a:ea typeface="Times New Roman"/>
                <a:cs typeface="Arial"/>
              </a:rPr>
              <a:t> او</a:t>
            </a:r>
            <a:r>
              <a:rPr lang="en-US" sz="2800" dirty="0" err="1">
                <a:latin typeface="Calibri"/>
                <a:ea typeface="Times New Roman"/>
                <a:cs typeface="Arial"/>
              </a:rPr>
              <a:t>Heterosis</a:t>
            </a:r>
            <a:r>
              <a:rPr lang="en-US" sz="2800" dirty="0">
                <a:latin typeface="Calibri"/>
                <a:ea typeface="Times New Roman"/>
                <a:cs typeface="Arial"/>
              </a:rPr>
              <a:t> </a:t>
            </a:r>
            <a:r>
              <a:rPr lang="ar-IQ" sz="2800" dirty="0">
                <a:latin typeface="Calibri"/>
                <a:ea typeface="Times New Roman"/>
                <a:cs typeface="Arial"/>
              </a:rPr>
              <a:t> </a:t>
            </a:r>
            <a:r>
              <a:rPr lang="ar-IQ" sz="2800" dirty="0" err="1">
                <a:latin typeface="Calibri"/>
                <a:ea typeface="Times New Roman"/>
                <a:cs typeface="Arial"/>
              </a:rPr>
              <a:t>والهيتروسس</a:t>
            </a:r>
            <a:r>
              <a:rPr lang="ar-IQ" sz="2800" dirty="0">
                <a:latin typeface="Calibri"/>
                <a:ea typeface="Times New Roman"/>
                <a:cs typeface="Arial"/>
              </a:rPr>
              <a:t> بالمعنى العلمي الدقيق قد تكون </a:t>
            </a:r>
            <a:r>
              <a:rPr lang="ar-IQ" sz="2800" dirty="0" err="1">
                <a:latin typeface="Calibri"/>
                <a:ea typeface="Times New Roman"/>
                <a:cs typeface="Arial"/>
              </a:rPr>
              <a:t>اجابية</a:t>
            </a:r>
            <a:r>
              <a:rPr lang="ar-IQ" sz="2800" dirty="0">
                <a:latin typeface="Calibri"/>
                <a:ea typeface="Times New Roman"/>
                <a:cs typeface="Arial"/>
              </a:rPr>
              <a:t> او سلبية اي ان </a:t>
            </a:r>
            <a:r>
              <a:rPr lang="ar-IQ" sz="2800" dirty="0" err="1">
                <a:latin typeface="Calibri"/>
                <a:ea typeface="Times New Roman"/>
                <a:cs typeface="Arial"/>
              </a:rPr>
              <a:t>التهجن</a:t>
            </a:r>
            <a:r>
              <a:rPr lang="ar-IQ" sz="2800" dirty="0">
                <a:latin typeface="Calibri"/>
                <a:ea typeface="Times New Roman"/>
                <a:cs typeface="Arial"/>
              </a:rPr>
              <a:t> اما ان يكون باتجاه اعلى الابوين او باتجاه اوطأ الابوين. اما بالمعنى الزراعي </a:t>
            </a:r>
            <a:r>
              <a:rPr lang="ar-IQ" sz="2800" dirty="0" err="1">
                <a:latin typeface="Calibri"/>
                <a:ea typeface="Times New Roman"/>
                <a:cs typeface="Arial"/>
              </a:rPr>
              <a:t>اوالمفهوم</a:t>
            </a:r>
            <a:r>
              <a:rPr lang="ar-IQ" sz="2800" dirty="0">
                <a:latin typeface="Calibri"/>
                <a:ea typeface="Times New Roman"/>
                <a:cs typeface="Arial"/>
              </a:rPr>
              <a:t> المتعارف عليه زراعيا في النواحي التطبيقية فيقصد بها الاتجاه الموجب والذي يطلق عليه اسم قوة الهجين الـ </a:t>
            </a:r>
            <a:r>
              <a:rPr lang="en-US" sz="2800" dirty="0">
                <a:latin typeface="Calibri"/>
                <a:ea typeface="Times New Roman"/>
                <a:cs typeface="Arial"/>
              </a:rPr>
              <a:t>Hybrid vigor</a:t>
            </a:r>
            <a:r>
              <a:rPr lang="ar-IQ" sz="2800" dirty="0">
                <a:latin typeface="Calibri"/>
                <a:ea typeface="Times New Roman"/>
                <a:cs typeface="Arial"/>
              </a:rPr>
              <a:t>  او </a:t>
            </a:r>
            <a:r>
              <a:rPr lang="en-US" sz="2800" dirty="0">
                <a:latin typeface="Calibri"/>
                <a:ea typeface="Times New Roman"/>
                <a:cs typeface="Arial"/>
              </a:rPr>
              <a:t>over dominance </a:t>
            </a:r>
            <a:r>
              <a:rPr lang="ar-IQ" sz="2800" dirty="0">
                <a:latin typeface="Calibri"/>
                <a:ea typeface="Times New Roman"/>
                <a:cs typeface="Arial"/>
              </a:rPr>
              <a:t> .</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2636012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2800" dirty="0">
                <a:latin typeface="Calibri"/>
                <a:ea typeface="Times New Roman"/>
                <a:cs typeface="Arial"/>
              </a:rPr>
              <a:t>اما من الناحية الوراثية،  فتختلف صفة </a:t>
            </a:r>
            <a:r>
              <a:rPr lang="ar-IQ" sz="2800" dirty="0" err="1">
                <a:latin typeface="Calibri"/>
                <a:ea typeface="Times New Roman"/>
                <a:cs typeface="Arial"/>
              </a:rPr>
              <a:t>التهجن</a:t>
            </a:r>
            <a:r>
              <a:rPr lang="ar-IQ" sz="2800" dirty="0">
                <a:latin typeface="Calibri"/>
                <a:ea typeface="Times New Roman"/>
                <a:cs typeface="Arial"/>
              </a:rPr>
              <a:t> الـ </a:t>
            </a:r>
            <a:r>
              <a:rPr lang="en-US" sz="2800" dirty="0">
                <a:latin typeface="Calibri"/>
                <a:ea typeface="Times New Roman"/>
                <a:cs typeface="Arial"/>
              </a:rPr>
              <a:t> </a:t>
            </a:r>
            <a:r>
              <a:rPr lang="en-US" sz="2800" dirty="0" err="1">
                <a:latin typeface="Calibri"/>
                <a:ea typeface="Times New Roman"/>
                <a:cs typeface="Arial"/>
              </a:rPr>
              <a:t>Heterosis</a:t>
            </a:r>
            <a:r>
              <a:rPr lang="ar-IQ" sz="2800" dirty="0">
                <a:latin typeface="Calibri"/>
                <a:ea typeface="Times New Roman"/>
                <a:cs typeface="Arial"/>
              </a:rPr>
              <a:t>عن صفة قوة الهجين </a:t>
            </a:r>
            <a:r>
              <a:rPr lang="en-US" sz="2800" dirty="0">
                <a:latin typeface="Calibri"/>
                <a:ea typeface="Times New Roman"/>
                <a:cs typeface="Arial"/>
              </a:rPr>
              <a:t>Hybrid vigor</a:t>
            </a:r>
            <a:r>
              <a:rPr lang="ar-IQ" sz="2800" dirty="0">
                <a:latin typeface="Calibri"/>
                <a:ea typeface="Times New Roman"/>
                <a:cs typeface="Arial"/>
              </a:rPr>
              <a:t>، فقوة الهجين يجب ان تكون دائما ايجابية باتجاه الصفة مقارنة </a:t>
            </a:r>
            <a:r>
              <a:rPr lang="ar-IQ" sz="2800" dirty="0" err="1">
                <a:latin typeface="Calibri"/>
                <a:ea typeface="Times New Roman"/>
                <a:cs typeface="Arial"/>
              </a:rPr>
              <a:t>باعلى</a:t>
            </a:r>
            <a:r>
              <a:rPr lang="ar-IQ" sz="2800" dirty="0">
                <a:latin typeface="Calibri"/>
                <a:ea typeface="Times New Roman"/>
                <a:cs typeface="Arial"/>
              </a:rPr>
              <a:t> الابوين، بينما </a:t>
            </a:r>
            <a:r>
              <a:rPr lang="ar-IQ" sz="2800" dirty="0" err="1">
                <a:latin typeface="Calibri"/>
                <a:ea typeface="Times New Roman"/>
                <a:cs typeface="Arial"/>
              </a:rPr>
              <a:t>التهجن</a:t>
            </a:r>
            <a:r>
              <a:rPr lang="ar-IQ" sz="2800" dirty="0">
                <a:latin typeface="Calibri"/>
                <a:ea typeface="Times New Roman"/>
                <a:cs typeface="Arial"/>
              </a:rPr>
              <a:t> فقد تكون </a:t>
            </a:r>
            <a:r>
              <a:rPr lang="ar-IQ" sz="2800" dirty="0" err="1">
                <a:latin typeface="Calibri"/>
                <a:ea typeface="Times New Roman"/>
                <a:cs typeface="Arial"/>
              </a:rPr>
              <a:t>باحد</a:t>
            </a:r>
            <a:r>
              <a:rPr lang="ar-IQ" sz="2800" dirty="0">
                <a:latin typeface="Calibri"/>
                <a:ea typeface="Times New Roman"/>
                <a:cs typeface="Arial"/>
              </a:rPr>
              <a:t> الاتجاهين السالب او الموجب، مثلا لو هجنا صنفين او سلالتين من القرع وكان انتاج الاب الاول 10 كغم والاب الثاني 5 كغم فلكي تظهر قوة الهجين يجب ان يكون انتاج الجيل الاول الناتج من تضريب هذين الابوين اعلى من 10كغم، اما </a:t>
            </a:r>
            <a:r>
              <a:rPr lang="ar-IQ" sz="2800" dirty="0" err="1">
                <a:latin typeface="Calibri"/>
                <a:ea typeface="Times New Roman"/>
                <a:cs typeface="Arial"/>
              </a:rPr>
              <a:t>التهجن</a:t>
            </a:r>
            <a:r>
              <a:rPr lang="ar-IQ" sz="2800" dirty="0">
                <a:latin typeface="Calibri"/>
                <a:ea typeface="Times New Roman"/>
                <a:cs typeface="Arial"/>
              </a:rPr>
              <a:t> فيمكن ان يكون انتاج </a:t>
            </a:r>
            <a:r>
              <a:rPr lang="en-US" sz="2800" dirty="0">
                <a:latin typeface="Calibri"/>
                <a:ea typeface="Times New Roman"/>
                <a:cs typeface="Arial"/>
              </a:rPr>
              <a:t>F</a:t>
            </a:r>
            <a:r>
              <a:rPr lang="en-US" sz="2800" baseline="-25000" dirty="0">
                <a:latin typeface="Calibri"/>
                <a:ea typeface="Times New Roman"/>
                <a:cs typeface="Arial"/>
              </a:rPr>
              <a:t>1</a:t>
            </a:r>
            <a:r>
              <a:rPr lang="en-US" sz="2800" baseline="-25000" dirty="0">
                <a:latin typeface="Arial"/>
                <a:ea typeface="Times New Roman"/>
              </a:rPr>
              <a:t> </a:t>
            </a:r>
            <a:r>
              <a:rPr lang="ar-IQ" sz="2800" dirty="0" err="1">
                <a:latin typeface="Calibri"/>
                <a:ea typeface="Times New Roman"/>
                <a:cs typeface="Arial"/>
              </a:rPr>
              <a:t>اكثرمن</a:t>
            </a:r>
            <a:r>
              <a:rPr lang="ar-IQ" sz="2800" dirty="0">
                <a:latin typeface="Calibri"/>
                <a:ea typeface="Times New Roman"/>
                <a:cs typeface="Arial"/>
              </a:rPr>
              <a:t> 10كغم او اقل من 5 كغم . وبصورة عامة ان </a:t>
            </a:r>
            <a:r>
              <a:rPr lang="ar-IQ" sz="2800" dirty="0" err="1">
                <a:latin typeface="Calibri"/>
                <a:ea typeface="Times New Roman"/>
                <a:cs typeface="Arial"/>
              </a:rPr>
              <a:t>التهجن</a:t>
            </a:r>
            <a:r>
              <a:rPr lang="ar-IQ" sz="2800" dirty="0">
                <a:latin typeface="Calibri"/>
                <a:ea typeface="Times New Roman"/>
                <a:cs typeface="Arial"/>
              </a:rPr>
              <a:t> الموجب يحسب على اساس ان حاصل الجيل الاول </a:t>
            </a:r>
            <a:r>
              <a:rPr lang="en-US" sz="2800" dirty="0">
                <a:latin typeface="Calibri"/>
                <a:ea typeface="Times New Roman"/>
                <a:cs typeface="Arial"/>
              </a:rPr>
              <a:t>F</a:t>
            </a:r>
            <a:r>
              <a:rPr lang="en-US" sz="2800" baseline="-25000" dirty="0">
                <a:latin typeface="Calibri"/>
                <a:ea typeface="Times New Roman"/>
                <a:cs typeface="Arial"/>
              </a:rPr>
              <a:t>1</a:t>
            </a:r>
            <a:r>
              <a:rPr lang="ar-IQ" sz="2800" dirty="0">
                <a:latin typeface="Calibri"/>
                <a:ea typeface="Times New Roman"/>
                <a:cs typeface="Arial"/>
              </a:rPr>
              <a:t> هو اعلى من متوسط الابوين لتلك الصفة. اما </a:t>
            </a:r>
            <a:r>
              <a:rPr lang="ar-IQ" sz="2800" dirty="0" err="1">
                <a:latin typeface="Calibri"/>
                <a:ea typeface="Times New Roman"/>
                <a:cs typeface="Arial"/>
              </a:rPr>
              <a:t>التهجن</a:t>
            </a:r>
            <a:r>
              <a:rPr lang="ar-IQ" sz="2800" dirty="0">
                <a:latin typeface="Calibri"/>
                <a:ea typeface="Times New Roman"/>
                <a:cs typeface="Arial"/>
              </a:rPr>
              <a:t> السالب فيكون اقل من معدل الابوين . </a:t>
            </a:r>
            <a:endParaRPr lang="ar-IQ" dirty="0"/>
          </a:p>
        </p:txBody>
      </p:sp>
    </p:spTree>
    <p:extLst>
      <p:ext uri="{BB962C8B-B14F-4D97-AF65-F5344CB8AC3E}">
        <p14:creationId xmlns:p14="http://schemas.microsoft.com/office/powerpoint/2010/main" val="3116710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sz="2800" b="1" dirty="0">
                <a:latin typeface="Calibri"/>
                <a:ea typeface="Times New Roman"/>
                <a:cs typeface="Arial"/>
              </a:rPr>
              <a:t> </a:t>
            </a:r>
            <a:r>
              <a:rPr lang="ar-IQ" sz="2800" dirty="0">
                <a:latin typeface="Calibri"/>
                <a:ea typeface="Times New Roman"/>
                <a:cs typeface="Arial"/>
              </a:rPr>
              <a:t>اما التلقيحات العامة التي تجرى بين التراكيب الوراثية مختلفة من النباتات ولا يقصد بها قوة الهجين فتنتج افرادا من الجيل الاول تسمى </a:t>
            </a:r>
            <a:r>
              <a:rPr lang="ar-IQ" sz="2800" dirty="0" err="1">
                <a:latin typeface="Calibri"/>
                <a:ea typeface="Times New Roman"/>
                <a:cs typeface="Arial"/>
              </a:rPr>
              <a:t>لقائح</a:t>
            </a:r>
            <a:r>
              <a:rPr lang="ar-IQ" sz="2800" dirty="0">
                <a:latin typeface="Calibri"/>
                <a:ea typeface="Times New Roman"/>
                <a:cs typeface="Arial"/>
              </a:rPr>
              <a:t> </a:t>
            </a:r>
            <a:r>
              <a:rPr lang="en-US" sz="2800" dirty="0">
                <a:latin typeface="Calibri"/>
                <a:ea typeface="Times New Roman"/>
                <a:cs typeface="Arial"/>
              </a:rPr>
              <a:t>Crosses </a:t>
            </a:r>
            <a:r>
              <a:rPr lang="en-US" sz="2800" dirty="0">
                <a:latin typeface="Arial"/>
                <a:ea typeface="Times New Roman"/>
                <a:cs typeface="Arial"/>
              </a:rPr>
              <a:t> </a:t>
            </a:r>
            <a:r>
              <a:rPr lang="ar-IQ" sz="2800" dirty="0">
                <a:latin typeface="Arial"/>
                <a:ea typeface="Times New Roman"/>
                <a:cs typeface="Arial"/>
              </a:rPr>
              <a:t>  وهذه قد تكون متفوقة على متوسط الابوين او غير متفوقة. اذن </a:t>
            </a:r>
            <a:r>
              <a:rPr lang="ar-IQ" sz="2800" dirty="0" err="1">
                <a:latin typeface="Arial"/>
                <a:ea typeface="Times New Roman"/>
                <a:cs typeface="Arial"/>
              </a:rPr>
              <a:t>الللقيح</a:t>
            </a:r>
            <a:r>
              <a:rPr lang="ar-IQ" sz="2800" dirty="0">
                <a:latin typeface="Arial"/>
                <a:ea typeface="Times New Roman"/>
                <a:cs typeface="Arial"/>
              </a:rPr>
              <a:t> هو عبارة عن افراد الجيل الاول الناتجة من تضريب </a:t>
            </a:r>
            <a:r>
              <a:rPr lang="ar-IQ" sz="2800" dirty="0" err="1">
                <a:latin typeface="Arial"/>
                <a:ea typeface="Times New Roman"/>
                <a:cs typeface="Arial"/>
              </a:rPr>
              <a:t>اوتلقيح</a:t>
            </a:r>
            <a:r>
              <a:rPr lang="ar-IQ" sz="2800" dirty="0">
                <a:latin typeface="Arial"/>
                <a:ea typeface="Times New Roman"/>
                <a:cs typeface="Arial"/>
              </a:rPr>
              <a:t> تركيبين وراثيين قد يكونان مختلفين او متشابهين، </a:t>
            </a:r>
            <a:r>
              <a:rPr lang="ar-IQ" sz="2800" dirty="0" err="1">
                <a:latin typeface="Arial"/>
                <a:ea typeface="Times New Roman"/>
                <a:cs typeface="Arial"/>
              </a:rPr>
              <a:t>متقتاربين</a:t>
            </a:r>
            <a:r>
              <a:rPr lang="ar-IQ" sz="2800" dirty="0">
                <a:latin typeface="Arial"/>
                <a:ea typeface="Times New Roman"/>
                <a:cs typeface="Arial"/>
              </a:rPr>
              <a:t> وراثيا او متباعدين وقد تحصل بينهما قوة هجين او لا تحصل . اما </a:t>
            </a:r>
            <a:r>
              <a:rPr lang="ar-IQ" sz="2800" dirty="0" err="1">
                <a:latin typeface="Arial"/>
                <a:ea typeface="Times New Roman"/>
                <a:cs typeface="Arial"/>
              </a:rPr>
              <a:t>االهجين</a:t>
            </a:r>
            <a:r>
              <a:rPr lang="ar-IQ" sz="2800" dirty="0">
                <a:latin typeface="Arial"/>
                <a:ea typeface="Times New Roman"/>
                <a:cs typeface="Arial"/>
              </a:rPr>
              <a:t> </a:t>
            </a:r>
            <a:r>
              <a:rPr lang="en-US" sz="2800" dirty="0">
                <a:latin typeface="Calibri"/>
                <a:ea typeface="Times New Roman"/>
                <a:cs typeface="Arial"/>
              </a:rPr>
              <a:t>Hybrid</a:t>
            </a:r>
            <a:r>
              <a:rPr lang="ar-IQ" sz="2800" dirty="0">
                <a:latin typeface="Calibri"/>
                <a:ea typeface="Times New Roman"/>
                <a:cs typeface="Arial"/>
              </a:rPr>
              <a:t> فهو لقيح ناتج من تضريب ابوين متباعدين وراثيا ويمتلك صفة قوة الهجين، لذا يمكن القول ان كل هجين هو لقيح ولكن ليس كل لقيح هو هجين . ويعتبر كل من </a:t>
            </a:r>
            <a:r>
              <a:rPr lang="en-US" sz="2800" dirty="0">
                <a:latin typeface="Calibri"/>
                <a:ea typeface="Times New Roman"/>
                <a:cs typeface="Arial"/>
              </a:rPr>
              <a:t>Shull</a:t>
            </a:r>
            <a:r>
              <a:rPr lang="en-US" sz="2800" dirty="0">
                <a:latin typeface="Arial"/>
                <a:ea typeface="Times New Roman"/>
                <a:cs typeface="Arial"/>
              </a:rPr>
              <a:t> </a:t>
            </a:r>
            <a:r>
              <a:rPr lang="ar-IQ" sz="2800" dirty="0">
                <a:latin typeface="Arial"/>
                <a:ea typeface="Times New Roman"/>
                <a:cs typeface="Arial"/>
              </a:rPr>
              <a:t>و</a:t>
            </a:r>
            <a:r>
              <a:rPr lang="en-US" sz="2800" dirty="0">
                <a:latin typeface="Calibri"/>
                <a:ea typeface="Times New Roman"/>
                <a:cs typeface="Arial"/>
              </a:rPr>
              <a:t> East</a:t>
            </a:r>
            <a:r>
              <a:rPr lang="ar-IQ" sz="2800" dirty="0">
                <a:latin typeface="Calibri"/>
                <a:ea typeface="Times New Roman"/>
                <a:cs typeface="Arial"/>
              </a:rPr>
              <a:t> من اوائل واضعي تعريف </a:t>
            </a:r>
            <a:r>
              <a:rPr lang="ar-IQ" sz="2800" dirty="0" err="1">
                <a:latin typeface="Calibri"/>
                <a:ea typeface="Times New Roman"/>
                <a:cs typeface="Arial"/>
              </a:rPr>
              <a:t>التهجن</a:t>
            </a:r>
            <a:r>
              <a:rPr lang="ar-IQ" sz="2800" dirty="0">
                <a:latin typeface="Calibri"/>
                <a:ea typeface="Times New Roman"/>
                <a:cs typeface="Arial"/>
              </a:rPr>
              <a:t> وكلا على انفراد وذلك بحدود سنة 1912 م .</a:t>
            </a:r>
            <a:endParaRPr lang="ar-IQ" dirty="0"/>
          </a:p>
        </p:txBody>
      </p:sp>
    </p:spTree>
    <p:extLst>
      <p:ext uri="{BB962C8B-B14F-4D97-AF65-F5344CB8AC3E}">
        <p14:creationId xmlns:p14="http://schemas.microsoft.com/office/powerpoint/2010/main" val="2450955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تفسير ظاهرة قوة التهجين :</a:t>
            </a:r>
            <a:endParaRPr lang="ar-IQ" dirty="0"/>
          </a:p>
        </p:txBody>
      </p:sp>
      <p:sp>
        <p:nvSpPr>
          <p:cNvPr id="3" name="عنصر نائب للمحتوى 2"/>
          <p:cNvSpPr>
            <a:spLocks noGrp="1"/>
          </p:cNvSpPr>
          <p:nvPr>
            <p:ph idx="1"/>
          </p:nvPr>
        </p:nvSpPr>
        <p:spPr/>
        <p:txBody>
          <a:bodyPr>
            <a:normAutofit fontScale="70000" lnSpcReduction="20000"/>
          </a:bodyPr>
          <a:lstStyle/>
          <a:p>
            <a:pPr algn="just">
              <a:lnSpc>
                <a:spcPct val="115000"/>
              </a:lnSpc>
              <a:spcAft>
                <a:spcPts val="1000"/>
              </a:spcAft>
            </a:pPr>
            <a:r>
              <a:rPr lang="ar-IQ" sz="2800" dirty="0">
                <a:latin typeface="Calibri"/>
                <a:ea typeface="Times New Roman"/>
                <a:cs typeface="Arial"/>
              </a:rPr>
              <a:t>هناك عدة نظريات وأراء وضعت لتفسير ظاهرة قوة الهجين : </a:t>
            </a:r>
            <a:endParaRPr lang="en-US" sz="2000" dirty="0">
              <a:latin typeface="Calibri"/>
              <a:ea typeface="Times New Roman"/>
              <a:cs typeface="Arial"/>
            </a:endParaRPr>
          </a:p>
          <a:p>
            <a:pPr marL="228600" algn="just">
              <a:lnSpc>
                <a:spcPct val="115000"/>
              </a:lnSpc>
              <a:spcAft>
                <a:spcPts val="1000"/>
              </a:spcAft>
            </a:pPr>
            <a:r>
              <a:rPr lang="ar-IQ" sz="2800" dirty="0">
                <a:latin typeface="Calibri"/>
                <a:ea typeface="Times New Roman"/>
                <a:cs typeface="Arial"/>
              </a:rPr>
              <a:t>اولا: نظرية السيادة الفائقة : </a:t>
            </a:r>
            <a:r>
              <a:rPr lang="en-US" sz="2800" dirty="0">
                <a:latin typeface="Calibri"/>
                <a:ea typeface="Times New Roman"/>
                <a:cs typeface="Arial"/>
              </a:rPr>
              <a:t> Over dominance Hypothesis</a:t>
            </a:r>
            <a:r>
              <a:rPr lang="en-US" sz="2800" dirty="0">
                <a:latin typeface="Arial"/>
                <a:ea typeface="Times New Roman"/>
                <a:cs typeface="Arial"/>
              </a:rPr>
              <a:t> </a:t>
            </a:r>
            <a:endParaRPr lang="en-US" sz="2000" dirty="0">
              <a:latin typeface="Calibri"/>
              <a:ea typeface="Times New Roman"/>
              <a:cs typeface="Arial"/>
            </a:endParaRPr>
          </a:p>
          <a:p>
            <a:pPr marL="228600" algn="just">
              <a:lnSpc>
                <a:spcPct val="115000"/>
              </a:lnSpc>
              <a:spcAft>
                <a:spcPts val="1000"/>
              </a:spcAft>
            </a:pPr>
            <a:r>
              <a:rPr lang="ar-IQ" sz="2800" dirty="0">
                <a:latin typeface="Calibri"/>
                <a:ea typeface="Times New Roman"/>
                <a:cs typeface="Arial"/>
              </a:rPr>
              <a:t>      تقول هذه النظرية بما ان الفرد الهجين يكون خليط وراثيا فان هذا الخلط يؤدي الى زيادة النشاط الفسيولوجي مما يؤدي الى ظهور قوة الهجين. واعتمادا على ذلك فان الفرد الخليط يفوق كلا التركيبين الوراثيين الاصليين الداخلين في التهجين. وهذا يفترض وجود سلسلة من الاليلات المتعددة لكل موقع جيني مثل </a:t>
            </a:r>
            <a:r>
              <a:rPr lang="en-US" sz="2800" dirty="0">
                <a:latin typeface="Calibri"/>
                <a:ea typeface="Times New Roman"/>
                <a:cs typeface="Arial"/>
              </a:rPr>
              <a:t>A</a:t>
            </a:r>
            <a:r>
              <a:rPr lang="en-US" sz="2800" baseline="-25000" dirty="0">
                <a:latin typeface="Calibri"/>
                <a:ea typeface="Times New Roman"/>
                <a:cs typeface="Arial"/>
              </a:rPr>
              <a:t>1</a:t>
            </a:r>
            <a:r>
              <a:rPr lang="ar-IQ" sz="2800" dirty="0">
                <a:latin typeface="Calibri"/>
                <a:ea typeface="Times New Roman"/>
                <a:cs typeface="Arial"/>
              </a:rPr>
              <a:t> و </a:t>
            </a:r>
            <a:r>
              <a:rPr lang="en-US" sz="2800" dirty="0">
                <a:latin typeface="Calibri"/>
                <a:ea typeface="Times New Roman"/>
                <a:cs typeface="Arial"/>
              </a:rPr>
              <a:t>A</a:t>
            </a:r>
            <a:r>
              <a:rPr lang="en-US" sz="2800" baseline="-25000" dirty="0">
                <a:latin typeface="Calibri"/>
                <a:ea typeface="Times New Roman"/>
                <a:cs typeface="Arial"/>
              </a:rPr>
              <a:t>2</a:t>
            </a:r>
            <a:r>
              <a:rPr lang="ar-IQ" sz="2800" dirty="0">
                <a:latin typeface="Calibri"/>
                <a:ea typeface="Times New Roman"/>
                <a:cs typeface="Arial"/>
              </a:rPr>
              <a:t> و </a:t>
            </a:r>
            <a:r>
              <a:rPr lang="en-US" sz="2800" dirty="0">
                <a:latin typeface="Calibri"/>
                <a:ea typeface="Times New Roman"/>
                <a:cs typeface="Arial"/>
              </a:rPr>
              <a:t>A</a:t>
            </a:r>
            <a:r>
              <a:rPr lang="en-US" sz="2800" baseline="-25000" dirty="0">
                <a:latin typeface="Calibri"/>
                <a:ea typeface="Times New Roman"/>
                <a:cs typeface="Arial"/>
              </a:rPr>
              <a:t>3</a:t>
            </a:r>
            <a:r>
              <a:rPr lang="ar-IQ" sz="2800" dirty="0">
                <a:latin typeface="Calibri"/>
                <a:ea typeface="Times New Roman"/>
                <a:cs typeface="Arial"/>
              </a:rPr>
              <a:t> ...... الخ ويزداد الاختلاف بين كل </a:t>
            </a:r>
            <a:r>
              <a:rPr lang="ar-IQ" sz="2800" dirty="0" err="1">
                <a:latin typeface="Calibri"/>
                <a:ea typeface="Times New Roman"/>
                <a:cs typeface="Arial"/>
              </a:rPr>
              <a:t>اليلين</a:t>
            </a:r>
            <a:r>
              <a:rPr lang="ar-IQ" sz="2800" dirty="0">
                <a:latin typeface="Calibri"/>
                <a:ea typeface="Times New Roman"/>
                <a:cs typeface="Arial"/>
              </a:rPr>
              <a:t> من هذه الاليلات بزيادة المسافة بينهما في السلسلة وتزداد قوة الهجين كما زاد الاختلاف بين </a:t>
            </a:r>
            <a:r>
              <a:rPr lang="ar-IQ" sz="2800" dirty="0" err="1">
                <a:latin typeface="Calibri"/>
                <a:ea typeface="Times New Roman"/>
                <a:cs typeface="Arial"/>
              </a:rPr>
              <a:t>الاليلين</a:t>
            </a:r>
            <a:r>
              <a:rPr lang="ar-IQ" sz="2800" dirty="0">
                <a:latin typeface="Calibri"/>
                <a:ea typeface="Times New Roman"/>
                <a:cs typeface="Arial"/>
              </a:rPr>
              <a:t> المتجمعين في التركيب الوراثي للهجين. فمثلا تكون قوة الهجين في الفرد ذي التركيب الوراثي </a:t>
            </a:r>
            <a:r>
              <a:rPr lang="en-US" sz="2800" dirty="0">
                <a:latin typeface="Calibri"/>
                <a:ea typeface="Times New Roman"/>
                <a:cs typeface="Arial"/>
              </a:rPr>
              <a:t>A</a:t>
            </a:r>
            <a:r>
              <a:rPr lang="en-US" sz="2800" baseline="-25000" dirty="0">
                <a:latin typeface="Calibri"/>
                <a:ea typeface="Times New Roman"/>
                <a:cs typeface="Arial"/>
              </a:rPr>
              <a:t>1</a:t>
            </a:r>
            <a:r>
              <a:rPr lang="en-US" sz="2800" dirty="0">
                <a:latin typeface="Calibri"/>
                <a:ea typeface="Times New Roman"/>
                <a:cs typeface="Arial"/>
              </a:rPr>
              <a:t> A</a:t>
            </a:r>
            <a:r>
              <a:rPr lang="en-US" sz="2800" baseline="-25000" dirty="0">
                <a:latin typeface="Calibri"/>
                <a:ea typeface="Times New Roman"/>
                <a:cs typeface="Arial"/>
              </a:rPr>
              <a:t>2</a:t>
            </a:r>
            <a:r>
              <a:rPr lang="ar-IQ" sz="2800" dirty="0">
                <a:latin typeface="Calibri"/>
                <a:ea typeface="Times New Roman"/>
                <a:cs typeface="Arial"/>
              </a:rPr>
              <a:t> اقل بالمقارنة مع الفرد ذي التركيب الوراثي </a:t>
            </a:r>
            <a:r>
              <a:rPr lang="en-US" sz="2800" dirty="0">
                <a:latin typeface="Calibri"/>
                <a:ea typeface="Times New Roman"/>
                <a:cs typeface="Arial"/>
              </a:rPr>
              <a:t>A</a:t>
            </a:r>
            <a:r>
              <a:rPr lang="en-US" sz="2800" baseline="-25000" dirty="0">
                <a:latin typeface="Calibri"/>
                <a:ea typeface="Times New Roman"/>
                <a:cs typeface="Arial"/>
              </a:rPr>
              <a:t>1</a:t>
            </a:r>
            <a:r>
              <a:rPr lang="en-US" sz="2800" dirty="0">
                <a:latin typeface="Calibri"/>
                <a:ea typeface="Times New Roman"/>
                <a:cs typeface="Arial"/>
              </a:rPr>
              <a:t> A</a:t>
            </a:r>
            <a:r>
              <a:rPr lang="en-US" sz="2800" baseline="-25000" dirty="0">
                <a:latin typeface="Calibri"/>
                <a:ea typeface="Times New Roman"/>
                <a:cs typeface="Arial"/>
              </a:rPr>
              <a:t>3</a:t>
            </a:r>
            <a:r>
              <a:rPr lang="ar-IQ" sz="2800" dirty="0">
                <a:latin typeface="Calibri"/>
                <a:ea typeface="Times New Roman"/>
                <a:cs typeface="Arial"/>
              </a:rPr>
              <a:t> وهكذا، وهذا يعني وجود درجات متفاوتة من السيادة الفائقة تبعا </a:t>
            </a:r>
            <a:r>
              <a:rPr lang="ar-IQ" sz="2800" dirty="0" err="1">
                <a:latin typeface="Calibri"/>
                <a:ea typeface="Times New Roman"/>
                <a:cs typeface="Arial"/>
              </a:rPr>
              <a:t>للاليلات</a:t>
            </a:r>
            <a:r>
              <a:rPr lang="ar-IQ" sz="2800" dirty="0">
                <a:latin typeface="Calibri"/>
                <a:ea typeface="Times New Roman"/>
                <a:cs typeface="Arial"/>
              </a:rPr>
              <a:t> التي تدخل في التركيب الوراثي. وهناك اربعة اسس يمكن ان تفسر وفقها نظرية السيادة الفائقة :</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3000227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marL="228600" algn="just">
              <a:lnSpc>
                <a:spcPct val="115000"/>
              </a:lnSpc>
            </a:pPr>
            <a:r>
              <a:rPr lang="ar-IQ" sz="2800" dirty="0">
                <a:latin typeface="Calibri"/>
                <a:ea typeface="Times New Roman"/>
                <a:cs typeface="Arial"/>
              </a:rPr>
              <a:t>أ - التفاعل المتمم </a:t>
            </a:r>
            <a:r>
              <a:rPr lang="ar-IQ" sz="2800" dirty="0" err="1">
                <a:latin typeface="Calibri"/>
                <a:ea typeface="Times New Roman"/>
                <a:cs typeface="Arial"/>
              </a:rPr>
              <a:t>لاليلات</a:t>
            </a:r>
            <a:r>
              <a:rPr lang="ar-IQ" sz="2800" dirty="0">
                <a:latin typeface="Calibri"/>
                <a:ea typeface="Times New Roman"/>
                <a:cs typeface="Arial"/>
              </a:rPr>
              <a:t> الموقع الوراثي (الجينات)</a:t>
            </a:r>
            <a:endParaRPr lang="en-US" sz="2000" dirty="0">
              <a:latin typeface="Calibri"/>
              <a:ea typeface="Times New Roman"/>
              <a:cs typeface="Arial"/>
            </a:endParaRPr>
          </a:p>
          <a:p>
            <a:pPr marL="457200" algn="just">
              <a:lnSpc>
                <a:spcPct val="115000"/>
              </a:lnSpc>
              <a:spcAft>
                <a:spcPts val="1000"/>
              </a:spcAft>
            </a:pPr>
            <a:r>
              <a:rPr lang="en-US" sz="2800" dirty="0">
                <a:latin typeface="Calibri"/>
                <a:ea typeface="Times New Roman"/>
                <a:cs typeface="Arial"/>
              </a:rPr>
              <a:t>Supplementary  Allelic  Interaction.</a:t>
            </a:r>
            <a:endParaRPr lang="en-US" sz="2000" dirty="0">
              <a:latin typeface="Calibri"/>
              <a:ea typeface="Times New Roman"/>
              <a:cs typeface="Arial"/>
            </a:endParaRPr>
          </a:p>
          <a:p>
            <a:pPr algn="just">
              <a:lnSpc>
                <a:spcPct val="115000"/>
              </a:lnSpc>
              <a:spcAft>
                <a:spcPts val="1000"/>
              </a:spcAft>
            </a:pPr>
            <a:r>
              <a:rPr lang="ar-IQ" sz="2800" dirty="0">
                <a:latin typeface="Calibri"/>
                <a:ea typeface="Times New Roman"/>
                <a:cs typeface="Arial"/>
              </a:rPr>
              <a:t>          وفقا لهذا التفسير فان التركيب الوراثي الذي انتقل من احد الاباء  الاصيلة وليكن </a:t>
            </a:r>
            <a:r>
              <a:rPr lang="en-US" sz="2800" dirty="0">
                <a:latin typeface="Calibri"/>
                <a:ea typeface="Times New Roman"/>
                <a:cs typeface="Arial"/>
              </a:rPr>
              <a:t>AA</a:t>
            </a:r>
            <a:r>
              <a:rPr lang="ar-IQ" sz="2800" dirty="0">
                <a:latin typeface="Calibri"/>
                <a:ea typeface="Times New Roman"/>
                <a:cs typeface="Arial"/>
              </a:rPr>
              <a:t> قادرا على انتاج مادة ضرورية ولتكن (</a:t>
            </a:r>
            <a:r>
              <a:rPr lang="en-US" sz="2800" dirty="0">
                <a:latin typeface="Calibri"/>
                <a:ea typeface="Times New Roman"/>
                <a:cs typeface="Arial"/>
              </a:rPr>
              <a:t>X</a:t>
            </a:r>
            <a:r>
              <a:rPr lang="ar-IQ" sz="2800" dirty="0">
                <a:latin typeface="Calibri"/>
                <a:ea typeface="Times New Roman"/>
                <a:cs typeface="Arial"/>
              </a:rPr>
              <a:t>) والتركيب الوراثي الاصيل الذي انتقل من الاب الاخر وليكن </a:t>
            </a:r>
            <a:r>
              <a:rPr lang="en-US" sz="2800" dirty="0" err="1">
                <a:latin typeface="Calibri"/>
                <a:ea typeface="Times New Roman"/>
                <a:cs typeface="Arial"/>
              </a:rPr>
              <a:t>aa</a:t>
            </a:r>
            <a:r>
              <a:rPr lang="ar-IQ" sz="2800" dirty="0">
                <a:latin typeface="Calibri"/>
                <a:ea typeface="Times New Roman"/>
                <a:cs typeface="Arial"/>
              </a:rPr>
              <a:t> قادرا على انتاج مادة اخرى مهمة و لتكن </a:t>
            </a:r>
            <a:r>
              <a:rPr lang="en-US" sz="2800" dirty="0">
                <a:latin typeface="Calibri"/>
                <a:ea typeface="Times New Roman"/>
                <a:cs typeface="Arial"/>
              </a:rPr>
              <a:t>Y</a:t>
            </a:r>
            <a:r>
              <a:rPr lang="ar-IQ" sz="2800" dirty="0">
                <a:latin typeface="Calibri"/>
                <a:ea typeface="Times New Roman"/>
                <a:cs typeface="Arial"/>
              </a:rPr>
              <a:t>، في حين ان الهجين الناتج من تضريب الابوين السابقين يكون قادرا على انتاج كلا المادتين </a:t>
            </a:r>
            <a:r>
              <a:rPr lang="en-US" sz="2800" dirty="0">
                <a:latin typeface="Calibri"/>
                <a:ea typeface="Times New Roman"/>
                <a:cs typeface="Arial"/>
              </a:rPr>
              <a:t>X</a:t>
            </a:r>
            <a:r>
              <a:rPr lang="ar-IQ" sz="2800" dirty="0">
                <a:latin typeface="Calibri"/>
                <a:ea typeface="Times New Roman"/>
                <a:cs typeface="Arial"/>
              </a:rPr>
              <a:t> و </a:t>
            </a:r>
            <a:r>
              <a:rPr lang="en-US" sz="2800" dirty="0">
                <a:latin typeface="Calibri"/>
                <a:ea typeface="Times New Roman"/>
                <a:cs typeface="Arial"/>
              </a:rPr>
              <a:t>Y</a:t>
            </a:r>
            <a:r>
              <a:rPr lang="ar-IQ" sz="2800" dirty="0">
                <a:latin typeface="Calibri"/>
                <a:ea typeface="Times New Roman"/>
                <a:cs typeface="Arial"/>
              </a:rPr>
              <a:t> واللتان بوجودهما معا تظهر قوة الهجين في النسل الناتج.</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1347075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228600" indent="-212090" algn="just">
              <a:lnSpc>
                <a:spcPct val="115000"/>
              </a:lnSpc>
              <a:spcAft>
                <a:spcPts val="1000"/>
              </a:spcAft>
            </a:pPr>
            <a:r>
              <a:rPr lang="ar-IQ" sz="2800" dirty="0">
                <a:latin typeface="Calibri"/>
                <a:ea typeface="Times New Roman"/>
                <a:cs typeface="Arial"/>
              </a:rPr>
              <a:t>ب - القدرة على تمثيل المركبات الضرورية في بيئات مختلفة :</a:t>
            </a:r>
            <a:endParaRPr lang="en-US" sz="2000" dirty="0">
              <a:latin typeface="Calibri"/>
              <a:ea typeface="Times New Roman"/>
              <a:cs typeface="Arial"/>
            </a:endParaRPr>
          </a:p>
          <a:p>
            <a:pPr marL="228600" algn="just">
              <a:lnSpc>
                <a:spcPct val="115000"/>
              </a:lnSpc>
              <a:spcAft>
                <a:spcPts val="1000"/>
              </a:spcAft>
            </a:pPr>
            <a:r>
              <a:rPr lang="ar-IQ" sz="2800" dirty="0" smtClean="0">
                <a:latin typeface="Calibri"/>
                <a:ea typeface="Times New Roman"/>
                <a:cs typeface="Arial"/>
              </a:rPr>
              <a:t>ووفقا </a:t>
            </a:r>
            <a:r>
              <a:rPr lang="ar-IQ" sz="2800" dirty="0">
                <a:latin typeface="Calibri"/>
                <a:ea typeface="Times New Roman"/>
                <a:cs typeface="Arial"/>
              </a:rPr>
              <a:t>لهذا التفسير فان احد التركيبين الوراثيين الاصيلين وليكن </a:t>
            </a:r>
            <a:r>
              <a:rPr lang="en-US" sz="2800" dirty="0">
                <a:latin typeface="Calibri"/>
                <a:ea typeface="Times New Roman"/>
                <a:cs typeface="Arial"/>
              </a:rPr>
              <a:t>AA</a:t>
            </a:r>
            <a:r>
              <a:rPr lang="ar-IQ" sz="2800" dirty="0">
                <a:latin typeface="Calibri"/>
                <a:ea typeface="Times New Roman"/>
                <a:cs typeface="Arial"/>
              </a:rPr>
              <a:t> قادرا على انتاج المادة الضرورية </a:t>
            </a:r>
            <a:r>
              <a:rPr lang="en-US" sz="2800" dirty="0">
                <a:latin typeface="Calibri"/>
                <a:ea typeface="Times New Roman"/>
                <a:cs typeface="Arial"/>
              </a:rPr>
              <a:t>X</a:t>
            </a:r>
            <a:r>
              <a:rPr lang="ar-IQ" sz="2800" dirty="0">
                <a:latin typeface="Calibri"/>
                <a:ea typeface="Times New Roman"/>
                <a:cs typeface="Arial"/>
              </a:rPr>
              <a:t> في ظروف بيئية معينة والتركيب الاصيل الاخر قادرا على انتاج المادة نفسها في ظروف بيئية اخرى بينما التركيب الوراثي الخليط </a:t>
            </a:r>
            <a:r>
              <a:rPr lang="en-US" sz="2800" dirty="0" err="1">
                <a:latin typeface="Calibri"/>
                <a:ea typeface="Times New Roman"/>
                <a:cs typeface="Arial"/>
              </a:rPr>
              <a:t>Aa</a:t>
            </a:r>
            <a:r>
              <a:rPr lang="ar-IQ" sz="2800" dirty="0">
                <a:latin typeface="Calibri"/>
                <a:ea typeface="Times New Roman"/>
                <a:cs typeface="Arial"/>
              </a:rPr>
              <a:t> يكون قادرا على انتاج هذه المادة الضرورية للنمو الجيد في كلا البيئتين. ومما يدل على صحة ذلك هو ان التباين البيئي عند الهجن اقل بكثير مما هو عليه في السلالات الاصيلة المستخدمة في انتاج هذه الهجن. </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35909519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TotalTime>
  <Words>2618</Words>
  <Application>Microsoft Office PowerPoint</Application>
  <PresentationFormat>عرض على الشاشة (3:4)‏</PresentationFormat>
  <Paragraphs>104</Paragraphs>
  <Slides>28</Slides>
  <Notes>0</Notes>
  <HiddenSlides>0</HiddenSlides>
  <MMClips>0</MMClips>
  <ScaleCrop>false</ScaleCrop>
  <HeadingPairs>
    <vt:vector size="4" baseType="variant">
      <vt:variant>
        <vt:lpstr>نسق</vt:lpstr>
      </vt:variant>
      <vt:variant>
        <vt:i4>1</vt:i4>
      </vt:variant>
      <vt:variant>
        <vt:lpstr>عناوين الشرائح</vt:lpstr>
      </vt:variant>
      <vt:variant>
        <vt:i4>28</vt:i4>
      </vt:variant>
    </vt:vector>
  </HeadingPairs>
  <TitlesOfParts>
    <vt:vector size="29" baseType="lpstr">
      <vt:lpstr>تدفق</vt:lpstr>
      <vt:lpstr>الدكتور عزيز مهدي </vt:lpstr>
      <vt:lpstr>ظاهرة قوة الهجين Heterosis </vt:lpstr>
      <vt:lpstr>عرض تقديمي في PowerPoint</vt:lpstr>
      <vt:lpstr>عرض تقديمي في PowerPoint</vt:lpstr>
      <vt:lpstr>عرض تقديمي في PowerPoint</vt:lpstr>
      <vt:lpstr>عرض تقديمي في PowerPoint</vt:lpstr>
      <vt:lpstr>تفسير ظاهرة قوة التهجين :</vt:lpstr>
      <vt:lpstr>عرض تقديمي في PowerPoint</vt:lpstr>
      <vt:lpstr>عرض تقديمي في PowerPoint</vt:lpstr>
      <vt:lpstr>عرض تقديمي في PowerPoint</vt:lpstr>
      <vt:lpstr>عرض تقديمي في PowerPoint</vt:lpstr>
      <vt:lpstr>عرض تقديمي في PowerPoint</vt:lpstr>
      <vt:lpstr>الاساس الفسيولوجي لقوة الهجين : </vt:lpstr>
      <vt:lpstr>عرض تقديمي في PowerPoint</vt:lpstr>
      <vt:lpstr>عرض تقديمي في PowerPoint</vt:lpstr>
      <vt:lpstr>عرض تقديمي في PowerPoint</vt:lpstr>
      <vt:lpstr>اهداف التربية الذاتية في محاصيل خلطية التلقيح :</vt:lpstr>
      <vt:lpstr>تاثير التربية الذاتية على النباتات خلطية التلقيح :</vt:lpstr>
      <vt:lpstr>عرض تقديمي في PowerPoint</vt:lpstr>
      <vt:lpstr>عرض تقديمي في PowerPoint</vt:lpstr>
      <vt:lpstr>تاثير التربية الذاتية (الداخلية) على الشكل المظهري :</vt:lpstr>
      <vt:lpstr>عرض تقديمي في PowerPoint</vt:lpstr>
      <vt:lpstr>تاثير التربية الداخلية (الذاتية) على التركيب الوراثي  : </vt:lpstr>
      <vt:lpstr>عرض تقديمي في PowerPoint</vt:lpstr>
      <vt:lpstr>انتاج السلالات المرباة داخليا (ذاتيا) في نباتات خلطية التلقيح</vt:lpstr>
      <vt:lpstr>القدرة على التاّلف بين السلالات :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الدكتور عزيز مهدي </dc:title>
  <cp:lastModifiedBy>Azi</cp:lastModifiedBy>
  <cp:revision>4</cp:revision>
  <dcterms:modified xsi:type="dcterms:W3CDTF">2020-04-28T20:20:57Z</dcterms:modified>
</cp:coreProperties>
</file>